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68" r:id="rId6"/>
    <p:sldId id="263" r:id="rId7"/>
    <p:sldId id="259" r:id="rId8"/>
    <p:sldId id="267" r:id="rId9"/>
    <p:sldId id="269" r:id="rId10"/>
    <p:sldId id="260" r:id="rId11"/>
    <p:sldId id="261" r:id="rId12"/>
    <p:sldId id="266" r:id="rId1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2"/>
      </p:bgRef>
    </p:bg>
    <p:spTree>
      <p:nvGrpSpPr>
        <p:cNvPr id="1" name=""/>
        <p:cNvGrpSpPr/>
        <p:nvPr/>
      </p:nvGrpSpPr>
      <p:grpSpPr>
        <a:xfrm>
          <a:off x="0" y="0"/>
          <a:ext cx="0" cy="0"/>
          <a:chOff x="0" y="0"/>
          <a:chExt cx="0" cy="0"/>
        </a:xfrm>
      </p:grpSpPr>
      <p:sp>
        <p:nvSpPr>
          <p:cNvPr id="15" name="Prostokąt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Prostokąt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tytuł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p:txBody>
          <a:bodyPr/>
          <a:lstStyle/>
          <a:p>
            <a:fld id="{7183658E-EB69-4D53-BCFF-A829D30E317B}" type="datetimeFigureOut">
              <a:rPr lang="en-US" smtClean="0"/>
              <a:t>4/29/2021</a:t>
            </a:fld>
            <a:endParaRPr lang="en-US"/>
          </a:p>
        </p:txBody>
      </p:sp>
      <p:sp>
        <p:nvSpPr>
          <p:cNvPr id="17" name="Symbol zastępczy stopki 16"/>
          <p:cNvSpPr>
            <a:spLocks noGrp="1"/>
          </p:cNvSpPr>
          <p:nvPr>
            <p:ph type="ftr" sz="quarter" idx="11"/>
          </p:nvPr>
        </p:nvSpPr>
        <p:spPr/>
        <p:txBody>
          <a:bodyPr/>
          <a:lstStyle/>
          <a:p>
            <a:endParaRPr lang="en-US"/>
          </a:p>
        </p:txBody>
      </p:sp>
      <p:sp>
        <p:nvSpPr>
          <p:cNvPr id="7" name="Łącznik prosty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Prostokąt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a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a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ymbol zastępczy numeru slajd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7C6DA32-9CB6-43C8-A21C-8B973711A706}" type="slidenum">
              <a:rPr lang="en-US" smtClean="0"/>
              <a:t>‹#›</a:t>
            </a:fld>
            <a:endParaRPr lang="en-US"/>
          </a:p>
        </p:txBody>
      </p:sp>
      <p:sp>
        <p:nvSpPr>
          <p:cNvPr id="8" name="Tytuł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7183658E-EB69-4D53-BCFF-A829D30E317B}" type="datetimeFigureOut">
              <a:rPr lang="en-US" smtClean="0"/>
              <a:t>4/29/2021</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p:txBody>
          <a:bodyPr/>
          <a:lstStyle/>
          <a:p>
            <a:fld id="{C7C6DA32-9CB6-43C8-A21C-8B973711A70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bg>
      <p:bgRef idx="1001">
        <a:schemeClr val="bg2"/>
      </p:bgRef>
    </p:bg>
    <p:spTree>
      <p:nvGrpSpPr>
        <p:cNvPr id="1" name=""/>
        <p:cNvGrpSpPr/>
        <p:nvPr/>
      </p:nvGrpSpPr>
      <p:grpSpPr>
        <a:xfrm>
          <a:off x="0" y="0"/>
          <a:ext cx="0" cy="0"/>
          <a:chOff x="0" y="0"/>
          <a:chExt cx="0" cy="0"/>
        </a:xfrm>
      </p:grpSpPr>
      <p:sp>
        <p:nvSpPr>
          <p:cNvPr id="7" name="Prostokąt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Prostokąt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rostokąt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Prostokąt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Prostokąt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Prostokąt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Łącznik prosty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a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ymbol zastępczy numeru slajdu 5"/>
          <p:cNvSpPr>
            <a:spLocks noGrp="1"/>
          </p:cNvSpPr>
          <p:nvPr>
            <p:ph type="sldNum" sz="quarter" idx="12"/>
          </p:nvPr>
        </p:nvSpPr>
        <p:spPr>
          <a:xfrm>
            <a:off x="6915912" y="3009901"/>
            <a:ext cx="457200" cy="441325"/>
          </a:xfrm>
        </p:spPr>
        <p:txBody>
          <a:bodyPr/>
          <a:lstStyle/>
          <a:p>
            <a:fld id="{C7C6DA32-9CB6-43C8-A21C-8B973711A706}" type="slidenum">
              <a:rPr lang="en-US" smtClean="0"/>
              <a:t>‹#›</a:t>
            </a:fld>
            <a:endParaRPr lang="en-US"/>
          </a:p>
        </p:txBody>
      </p:sp>
      <p:sp>
        <p:nvSpPr>
          <p:cNvPr id="3" name="Symbol zastępczy tytułu pionowego 2"/>
          <p:cNvSpPr>
            <a:spLocks noGrp="1"/>
          </p:cNvSpPr>
          <p:nvPr>
            <p:ph type="body" orient="vert" idx="1"/>
          </p:nvPr>
        </p:nvSpPr>
        <p:spPr>
          <a:xfrm>
            <a:off x="304800" y="304800"/>
            <a:ext cx="6553200" cy="5821366"/>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7183658E-EB69-4D53-BCFF-A829D30E317B}" type="datetimeFigureOut">
              <a:rPr lang="en-US" smtClean="0"/>
              <a:t>4/29/2021</a:t>
            </a:fld>
            <a:endParaRPr lang="en-US"/>
          </a:p>
        </p:txBody>
      </p:sp>
      <p:sp>
        <p:nvSpPr>
          <p:cNvPr id="5" name="Symbol zastępczy stopki 4"/>
          <p:cNvSpPr>
            <a:spLocks noGrp="1"/>
          </p:cNvSpPr>
          <p:nvPr>
            <p:ph type="ftr" sz="quarter" idx="11"/>
          </p:nvPr>
        </p:nvSpPr>
        <p:spPr/>
        <p:txBody>
          <a:bodyPr/>
          <a:lstStyle/>
          <a:p>
            <a:endParaRPr lang="en-US"/>
          </a:p>
        </p:txBody>
      </p:sp>
      <p:sp>
        <p:nvSpPr>
          <p:cNvPr id="2" name="Tytuł pionowy 1"/>
          <p:cNvSpPr>
            <a:spLocks noGrp="1"/>
          </p:cNvSpPr>
          <p:nvPr>
            <p:ph type="title" orient="vert"/>
          </p:nvPr>
        </p:nvSpPr>
        <p:spPr>
          <a:xfrm>
            <a:off x="7391400" y="304801"/>
            <a:ext cx="1447800" cy="5851525"/>
          </a:xfrm>
        </p:spPr>
        <p:txBody>
          <a:bodyPr vert="eaVert"/>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solidFill>
                  <a:schemeClr val="accent3">
                    <a:shade val="75000"/>
                  </a:schemeClr>
                </a:solidFill>
              </a:defRPr>
            </a:lvl1pPr>
          </a:lstStyle>
          <a:p>
            <a:r>
              <a:rPr kumimoji="0" lang="pl-PL" smtClean="0"/>
              <a:t>Kliknij, aby edytować styl</a:t>
            </a:r>
            <a:endParaRPr kumimoji="0" lang="en-US"/>
          </a:p>
        </p:txBody>
      </p:sp>
      <p:sp>
        <p:nvSpPr>
          <p:cNvPr id="4" name="Symbol zastępczy daty 3"/>
          <p:cNvSpPr>
            <a:spLocks noGrp="1"/>
          </p:cNvSpPr>
          <p:nvPr>
            <p:ph type="dt" sz="half" idx="10"/>
          </p:nvPr>
        </p:nvSpPr>
        <p:spPr/>
        <p:txBody>
          <a:bodyPr/>
          <a:lstStyle/>
          <a:p>
            <a:fld id="{7183658E-EB69-4D53-BCFF-A829D30E317B}" type="datetimeFigureOut">
              <a:rPr lang="en-US" smtClean="0"/>
              <a:t>4/29/2021</a:t>
            </a:fld>
            <a:endParaRPr lang="en-US"/>
          </a:p>
        </p:txBody>
      </p:sp>
      <p:sp>
        <p:nvSpPr>
          <p:cNvPr id="5" name="Symbol zastępczy stopki 4"/>
          <p:cNvSpPr>
            <a:spLocks noGrp="1"/>
          </p:cNvSpPr>
          <p:nvPr>
            <p:ph type="ftr" sz="quarter" idx="11"/>
          </p:nvPr>
        </p:nvSpPr>
        <p:spPr/>
        <p:txBody>
          <a:bodyPr/>
          <a:lstStyle/>
          <a:p>
            <a:endParaRPr lang="en-US"/>
          </a:p>
        </p:txBody>
      </p:sp>
      <p:sp>
        <p:nvSpPr>
          <p:cNvPr id="6" name="Symbol zastępczy numeru slajdu 5"/>
          <p:cNvSpPr>
            <a:spLocks noGrp="1"/>
          </p:cNvSpPr>
          <p:nvPr>
            <p:ph type="sldNum" sz="quarter" idx="12"/>
          </p:nvPr>
        </p:nvSpPr>
        <p:spPr>
          <a:xfrm>
            <a:off x="4361688" y="1026372"/>
            <a:ext cx="457200" cy="441325"/>
          </a:xfrm>
        </p:spPr>
        <p:txBody>
          <a:bodyPr/>
          <a:lstStyle/>
          <a:p>
            <a:fld id="{C7C6DA32-9CB6-43C8-A21C-8B973711A706}" type="slidenum">
              <a:rPr lang="en-US" smtClean="0"/>
              <a:t>‹#›</a:t>
            </a:fld>
            <a:endParaRPr lang="en-US"/>
          </a:p>
        </p:txBody>
      </p:sp>
      <p:sp>
        <p:nvSpPr>
          <p:cNvPr id="8" name="Symbol zastępczy zawartości 7"/>
          <p:cNvSpPr>
            <a:spLocks noGrp="1"/>
          </p:cNvSpPr>
          <p:nvPr>
            <p:ph sz="quarter" idx="1"/>
          </p:nvPr>
        </p:nvSpPr>
        <p:spPr>
          <a:xfrm>
            <a:off x="301752" y="1527048"/>
            <a:ext cx="850392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1"/>
      </p:bgRef>
    </p:bg>
    <p:spTree>
      <p:nvGrpSpPr>
        <p:cNvPr id="1" name=""/>
        <p:cNvGrpSpPr/>
        <p:nvPr/>
      </p:nvGrpSpPr>
      <p:grpSpPr>
        <a:xfrm>
          <a:off x="0" y="0"/>
          <a:ext cx="0" cy="0"/>
          <a:chOff x="0" y="0"/>
          <a:chExt cx="0" cy="0"/>
        </a:xfrm>
      </p:grpSpPr>
      <p:sp>
        <p:nvSpPr>
          <p:cNvPr id="17" name="Prostokąt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Prostokąt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Prostokąt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ymbol zastępczy tekstu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13" name="Prostokąt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Prostokąt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Symbol zastępczy stopki 4"/>
          <p:cNvSpPr>
            <a:spLocks noGrp="1"/>
          </p:cNvSpPr>
          <p:nvPr>
            <p:ph type="ftr" sz="quarter" idx="11"/>
          </p:nvPr>
        </p:nvSpPr>
        <p:spPr/>
        <p:txBody>
          <a:bodyPr/>
          <a:lstStyle/>
          <a:p>
            <a:endParaRPr lang="en-US"/>
          </a:p>
        </p:txBody>
      </p:sp>
      <p:sp>
        <p:nvSpPr>
          <p:cNvPr id="4" name="Symbol zastępczy daty 3"/>
          <p:cNvSpPr>
            <a:spLocks noGrp="1"/>
          </p:cNvSpPr>
          <p:nvPr>
            <p:ph type="dt" sz="half" idx="10"/>
          </p:nvPr>
        </p:nvSpPr>
        <p:spPr/>
        <p:txBody>
          <a:bodyPr/>
          <a:lstStyle/>
          <a:p>
            <a:fld id="{7183658E-EB69-4D53-BCFF-A829D30E317B}" type="datetimeFigureOut">
              <a:rPr lang="en-US" smtClean="0"/>
              <a:t>4/29/2021</a:t>
            </a:fld>
            <a:endParaRPr lang="en-US"/>
          </a:p>
        </p:txBody>
      </p:sp>
      <p:sp>
        <p:nvSpPr>
          <p:cNvPr id="8" name="Łącznik prosty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a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ymbol zastępczy numeru slajd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7C6DA32-9CB6-43C8-A21C-8B973711A706}" type="slidenum">
              <a:rPr lang="en-US" smtClean="0"/>
              <a:t>‹#›</a:t>
            </a:fld>
            <a:endParaRPr lang="en-US"/>
          </a:p>
        </p:txBody>
      </p:sp>
      <p:sp>
        <p:nvSpPr>
          <p:cNvPr id="2" name="Tytuł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301752" y="228600"/>
            <a:ext cx="8534400" cy="758952"/>
          </a:xfrm>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a:xfrm>
            <a:off x="5791200" y="6409944"/>
            <a:ext cx="3044952" cy="365760"/>
          </a:xfrm>
        </p:spPr>
        <p:txBody>
          <a:bodyPr/>
          <a:lstStyle/>
          <a:p>
            <a:fld id="{7183658E-EB69-4D53-BCFF-A829D30E317B}" type="datetimeFigureOut">
              <a:rPr lang="en-US" smtClean="0"/>
              <a:t>4/29/2021</a:t>
            </a:fld>
            <a:endParaRPr lang="en-US"/>
          </a:p>
        </p:txBody>
      </p:sp>
      <p:sp>
        <p:nvSpPr>
          <p:cNvPr id="6" name="Symbol zastępczy stopki 5"/>
          <p:cNvSpPr>
            <a:spLocks noGrp="1"/>
          </p:cNvSpPr>
          <p:nvPr>
            <p:ph type="ftr" sz="quarter" idx="11"/>
          </p:nvPr>
        </p:nvSpPr>
        <p:spPr/>
        <p:txBody>
          <a:bodyPr/>
          <a:lstStyle/>
          <a:p>
            <a:endParaRPr lang="en-US"/>
          </a:p>
        </p:txBody>
      </p:sp>
      <p:sp>
        <p:nvSpPr>
          <p:cNvPr id="7" name="Symbol zastępczy numeru slajdu 6"/>
          <p:cNvSpPr>
            <a:spLocks noGrp="1"/>
          </p:cNvSpPr>
          <p:nvPr>
            <p:ph type="sldNum" sz="quarter" idx="12"/>
          </p:nvPr>
        </p:nvSpPr>
        <p:spPr/>
        <p:txBody>
          <a:bodyPr/>
          <a:lstStyle/>
          <a:p>
            <a:fld id="{C7C6DA32-9CB6-43C8-A21C-8B973711A706}" type="slidenum">
              <a:rPr lang="en-US" smtClean="0"/>
              <a:t>‹#›</a:t>
            </a:fld>
            <a:endParaRPr lang="en-US"/>
          </a:p>
        </p:txBody>
      </p:sp>
      <p:sp>
        <p:nvSpPr>
          <p:cNvPr id="8" name="Łącznik prosty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Symbol zastępczy zawartości 9"/>
          <p:cNvSpPr>
            <a:spLocks noGrp="1"/>
          </p:cNvSpPr>
          <p:nvPr>
            <p:ph sz="half" idx="1"/>
          </p:nvPr>
        </p:nvSpPr>
        <p:spPr>
          <a:xfrm>
            <a:off x="301752" y="1371600"/>
            <a:ext cx="4038600" cy="4681728"/>
          </a:xfrm>
        </p:spPr>
        <p:txBody>
          <a:bodyPr/>
          <a:lstStyle>
            <a:lvl1pPr>
              <a:defRPr sz="2500"/>
            </a:lvl1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2" name="Symbol zastępczy zawartości 11"/>
          <p:cNvSpPr>
            <a:spLocks noGrp="1"/>
          </p:cNvSpPr>
          <p:nvPr>
            <p:ph sz="half" idx="2"/>
          </p:nvPr>
        </p:nvSpPr>
        <p:spPr>
          <a:xfrm>
            <a:off x="4800600" y="1371600"/>
            <a:ext cx="4038600" cy="4681728"/>
          </a:xfrm>
        </p:spPr>
        <p:txBody>
          <a:bodyPr/>
          <a:lstStyle>
            <a:lvl1pPr>
              <a:defRPr sz="2500"/>
            </a:lvl1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1">
        <a:schemeClr val="bg2"/>
      </p:bgRef>
    </p:bg>
    <p:spTree>
      <p:nvGrpSpPr>
        <p:cNvPr id="1" name=""/>
        <p:cNvGrpSpPr/>
        <p:nvPr/>
      </p:nvGrpSpPr>
      <p:grpSpPr>
        <a:xfrm>
          <a:off x="0" y="0"/>
          <a:ext cx="0" cy="0"/>
          <a:chOff x="0" y="0"/>
          <a:chExt cx="0" cy="0"/>
        </a:xfrm>
      </p:grpSpPr>
      <p:sp>
        <p:nvSpPr>
          <p:cNvPr id="10" name="Łącznik prosty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Prostokąt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Prostokąt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Prostokąt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Prostokąt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rostokąt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Symbol zastępczy tekstu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7" name="Symbol zastępczy daty 6"/>
          <p:cNvSpPr>
            <a:spLocks noGrp="1"/>
          </p:cNvSpPr>
          <p:nvPr>
            <p:ph type="dt" sz="half" idx="10"/>
          </p:nvPr>
        </p:nvSpPr>
        <p:spPr/>
        <p:txBody>
          <a:bodyPr/>
          <a:lstStyle/>
          <a:p>
            <a:fld id="{7183658E-EB69-4D53-BCFF-A829D30E317B}" type="datetimeFigureOut">
              <a:rPr lang="en-US" smtClean="0"/>
              <a:t>4/29/2021</a:t>
            </a:fld>
            <a:endParaRPr lang="en-US"/>
          </a:p>
        </p:txBody>
      </p:sp>
      <p:sp>
        <p:nvSpPr>
          <p:cNvPr id="8" name="Symbol zastępczy stopki 7"/>
          <p:cNvSpPr>
            <a:spLocks noGrp="1"/>
          </p:cNvSpPr>
          <p:nvPr>
            <p:ph type="ftr" sz="quarter" idx="11"/>
          </p:nvPr>
        </p:nvSpPr>
        <p:spPr>
          <a:xfrm>
            <a:off x="304800" y="6409944"/>
            <a:ext cx="3581400" cy="365760"/>
          </a:xfrm>
        </p:spPr>
        <p:txBody>
          <a:bodyPr/>
          <a:lstStyle/>
          <a:p>
            <a:endParaRPr lang="en-US"/>
          </a:p>
        </p:txBody>
      </p:sp>
      <p:sp>
        <p:nvSpPr>
          <p:cNvPr id="15" name="Łącznik prosty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Symbol zastępczy zawartości 23"/>
          <p:cNvSpPr>
            <a:spLocks noGrp="1"/>
          </p:cNvSpPr>
          <p:nvPr>
            <p:ph sz="quarter" idx="2"/>
          </p:nvPr>
        </p:nvSpPr>
        <p:spPr>
          <a:xfrm>
            <a:off x="301752" y="2471383"/>
            <a:ext cx="4041648" cy="3818404"/>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6" name="Symbol zastępczy zawartości 25"/>
          <p:cNvSpPr>
            <a:spLocks noGrp="1"/>
          </p:cNvSpPr>
          <p:nvPr>
            <p:ph sz="quarter" idx="4"/>
          </p:nvPr>
        </p:nvSpPr>
        <p:spPr>
          <a:xfrm>
            <a:off x="4800600" y="2471383"/>
            <a:ext cx="4038600" cy="382219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5" name="Elipsa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a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ymbol zastępczy numeru slajdu 8"/>
          <p:cNvSpPr>
            <a:spLocks noGrp="1"/>
          </p:cNvSpPr>
          <p:nvPr>
            <p:ph type="sldNum" sz="quarter" idx="12"/>
          </p:nvPr>
        </p:nvSpPr>
        <p:spPr>
          <a:xfrm>
            <a:off x="4343400" y="1042416"/>
            <a:ext cx="457200" cy="441325"/>
          </a:xfrm>
        </p:spPr>
        <p:txBody>
          <a:bodyPr/>
          <a:lstStyle>
            <a:lvl1pPr algn="ctr">
              <a:defRPr/>
            </a:lvl1pPr>
          </a:lstStyle>
          <a:p>
            <a:fld id="{C7C6DA32-9CB6-43C8-A21C-8B973711A706}" type="slidenum">
              <a:rPr lang="en-US" smtClean="0"/>
              <a:t>‹#›</a:t>
            </a:fld>
            <a:endParaRPr lang="en-US"/>
          </a:p>
        </p:txBody>
      </p:sp>
      <p:sp>
        <p:nvSpPr>
          <p:cNvPr id="23" name="Tytuł 22"/>
          <p:cNvSpPr>
            <a:spLocks noGrp="1"/>
          </p:cNvSpPr>
          <p:nvPr>
            <p:ph type="title"/>
          </p:nvPr>
        </p:nvSpPr>
        <p:spPr/>
        <p:txBody>
          <a:bodyPr rtlCol="0" anchor="b" anchorCtr="0"/>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7183658E-EB69-4D53-BCFF-A829D30E317B}" type="datetimeFigureOut">
              <a:rPr lang="en-US" smtClean="0"/>
              <a:t>4/29/2021</a:t>
            </a:fld>
            <a:endParaRPr lang="en-US"/>
          </a:p>
        </p:txBody>
      </p:sp>
      <p:sp>
        <p:nvSpPr>
          <p:cNvPr id="4" name="Symbol zastępczy stopki 3"/>
          <p:cNvSpPr>
            <a:spLocks noGrp="1"/>
          </p:cNvSpPr>
          <p:nvPr>
            <p:ph type="ftr" sz="quarter" idx="11"/>
          </p:nvPr>
        </p:nvSpPr>
        <p:spPr/>
        <p:txBody>
          <a:bodyPr/>
          <a:lstStyle/>
          <a:p>
            <a:endParaRPr lang="en-US"/>
          </a:p>
        </p:txBody>
      </p:sp>
      <p:sp>
        <p:nvSpPr>
          <p:cNvPr id="5" name="Symbol zastępczy numeru slajdu 4"/>
          <p:cNvSpPr>
            <a:spLocks noGrp="1"/>
          </p:cNvSpPr>
          <p:nvPr>
            <p:ph type="sldNum" sz="quarter" idx="12"/>
          </p:nvPr>
        </p:nvSpPr>
        <p:spPr>
          <a:xfrm>
            <a:off x="4343400" y="1036020"/>
            <a:ext cx="457200" cy="441325"/>
          </a:xfrm>
        </p:spPr>
        <p:txBody>
          <a:bodyPr/>
          <a:lstStyle/>
          <a:p>
            <a:fld id="{C7C6DA32-9CB6-43C8-A21C-8B973711A70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7" name="Prostokąt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Prostokąt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Prostokąt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rostokąt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Prostokąt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Prostokąt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Symbol zastępczy daty 1"/>
          <p:cNvSpPr>
            <a:spLocks noGrp="1"/>
          </p:cNvSpPr>
          <p:nvPr>
            <p:ph type="dt" sz="half" idx="10"/>
          </p:nvPr>
        </p:nvSpPr>
        <p:spPr/>
        <p:txBody>
          <a:bodyPr/>
          <a:lstStyle/>
          <a:p>
            <a:fld id="{7183658E-EB69-4D53-BCFF-A829D30E317B}" type="datetimeFigureOut">
              <a:rPr lang="en-US" smtClean="0"/>
              <a:t>4/29/2021</a:t>
            </a:fld>
            <a:endParaRPr lang="en-US"/>
          </a:p>
        </p:txBody>
      </p:sp>
      <p:sp>
        <p:nvSpPr>
          <p:cNvPr id="3" name="Symbol zastępczy stopki 2"/>
          <p:cNvSpPr>
            <a:spLocks noGrp="1"/>
          </p:cNvSpPr>
          <p:nvPr>
            <p:ph type="ftr" sz="quarter" idx="11"/>
          </p:nvPr>
        </p:nvSpPr>
        <p:spPr/>
        <p:txBody>
          <a:bodyPr/>
          <a:lstStyle/>
          <a:p>
            <a:endParaRPr lang="en-US"/>
          </a:p>
        </p:txBody>
      </p:sp>
      <p:sp>
        <p:nvSpPr>
          <p:cNvPr id="4" name="Symbol zastępczy numeru slajd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7C6DA32-9CB6-43C8-A21C-8B973711A7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1">
        <a:schemeClr val="bg1"/>
      </p:bgRef>
    </p:bg>
    <p:spTree>
      <p:nvGrpSpPr>
        <p:cNvPr id="1" name=""/>
        <p:cNvGrpSpPr/>
        <p:nvPr/>
      </p:nvGrpSpPr>
      <p:grpSpPr>
        <a:xfrm>
          <a:off x="0" y="0"/>
          <a:ext cx="0" cy="0"/>
          <a:chOff x="0" y="0"/>
          <a:chExt cx="0" cy="0"/>
        </a:xfrm>
      </p:grpSpPr>
      <p:sp>
        <p:nvSpPr>
          <p:cNvPr id="19" name="Prostokąt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Prostokąt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Prostokąt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Prostokąt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8" name="Prostokąt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Łącznik prosty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Symbol zastępczy zawartości 19"/>
          <p:cNvSpPr>
            <a:spLocks noGrp="1"/>
          </p:cNvSpPr>
          <p:nvPr>
            <p:ph sz="quarter" idx="1"/>
          </p:nvPr>
        </p:nvSpPr>
        <p:spPr>
          <a:xfrm>
            <a:off x="3124200" y="685800"/>
            <a:ext cx="5638800" cy="5410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0" name="Elipsa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ymbol zastępczy numeru slajd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7C6DA32-9CB6-43C8-A21C-8B973711A706}" type="slidenum">
              <a:rPr lang="en-US" smtClean="0"/>
              <a:t>‹#›</a:t>
            </a:fld>
            <a:endParaRPr lang="en-US"/>
          </a:p>
        </p:txBody>
      </p:sp>
      <p:sp>
        <p:nvSpPr>
          <p:cNvPr id="21" name="Prostokąt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ymbol zastępczy daty 4"/>
          <p:cNvSpPr>
            <a:spLocks noGrp="1"/>
          </p:cNvSpPr>
          <p:nvPr>
            <p:ph type="dt" sz="half" idx="10"/>
          </p:nvPr>
        </p:nvSpPr>
        <p:spPr/>
        <p:txBody>
          <a:bodyPr/>
          <a:lstStyle/>
          <a:p>
            <a:fld id="{7183658E-EB69-4D53-BCFF-A829D30E317B}" type="datetimeFigureOut">
              <a:rPr lang="en-US" smtClean="0"/>
              <a:t>4/29/2021</a:t>
            </a:fld>
            <a:endParaRPr lang="en-US"/>
          </a:p>
        </p:txBody>
      </p:sp>
      <p:sp>
        <p:nvSpPr>
          <p:cNvPr id="6" name="Symbol zastępczy stopki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1" name="Łącznik prosty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Prostokąt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Prostokąt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Prostokąt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Prostokąt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a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a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ymbol zastępczy numeru slajdu 6"/>
          <p:cNvSpPr>
            <a:spLocks noGrp="1"/>
          </p:cNvSpPr>
          <p:nvPr>
            <p:ph type="sldNum" sz="quarter" idx="12"/>
          </p:nvPr>
        </p:nvSpPr>
        <p:spPr>
          <a:xfrm>
            <a:off x="1371600" y="312738"/>
            <a:ext cx="457200" cy="441325"/>
          </a:xfrm>
        </p:spPr>
        <p:txBody>
          <a:bodyPr/>
          <a:lstStyle/>
          <a:p>
            <a:fld id="{C7C6DA32-9CB6-43C8-A21C-8B973711A706}" type="slidenum">
              <a:rPr lang="en-US" smtClean="0"/>
              <a:t>‹#›</a:t>
            </a:fld>
            <a:endParaRPr lang="en-US"/>
          </a:p>
        </p:txBody>
      </p:sp>
      <p:sp>
        <p:nvSpPr>
          <p:cNvPr id="2" name="Tytuł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3000375" y="609600"/>
            <a:ext cx="5867400" cy="4267200"/>
          </a:xfrm>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22" name="Prostokąt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Symbol zastępczy daty 4"/>
          <p:cNvSpPr>
            <a:spLocks noGrp="1"/>
          </p:cNvSpPr>
          <p:nvPr>
            <p:ph type="dt" sz="half" idx="10"/>
          </p:nvPr>
        </p:nvSpPr>
        <p:spPr>
          <a:xfrm>
            <a:off x="5788152" y="6404984"/>
            <a:ext cx="3044952" cy="365760"/>
          </a:xfrm>
        </p:spPr>
        <p:txBody>
          <a:bodyPr/>
          <a:lstStyle/>
          <a:p>
            <a:fld id="{7183658E-EB69-4D53-BCFF-A829D30E317B}" type="datetimeFigureOut">
              <a:rPr lang="en-US" smtClean="0"/>
              <a:t>4/29/2021</a:t>
            </a:fld>
            <a:endParaRPr lang="en-US"/>
          </a:p>
        </p:txBody>
      </p:sp>
      <p:sp>
        <p:nvSpPr>
          <p:cNvPr id="6" name="Symbol zastępczy stopki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Prostokąt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ostokąt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ostokąt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ostokąt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rostokąt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Symbol zastępczy daty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183658E-EB69-4D53-BCFF-A829D30E317B}" type="datetimeFigureOut">
              <a:rPr lang="en-US" smtClean="0"/>
              <a:t>4/29/2021</a:t>
            </a:fld>
            <a:endParaRPr lang="en-US"/>
          </a:p>
        </p:txBody>
      </p:sp>
      <p:sp>
        <p:nvSpPr>
          <p:cNvPr id="3" name="Symbol zastępczy stopki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Prostokąt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Łącznik prosty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a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ymbol zastępczy numeru slajd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7C6DA32-9CB6-43C8-A21C-8B973711A706}" type="slidenum">
              <a:rPr lang="en-US" smtClean="0"/>
              <a:t>‹#›</a:t>
            </a:fld>
            <a:endParaRPr lang="en-US"/>
          </a:p>
        </p:txBody>
      </p:sp>
      <p:sp>
        <p:nvSpPr>
          <p:cNvPr id="22" name="Symbol zastępczy tytułu 21"/>
          <p:cNvSpPr>
            <a:spLocks noGrp="1"/>
          </p:cNvSpPr>
          <p:nvPr>
            <p:ph type="title"/>
          </p:nvPr>
        </p:nvSpPr>
        <p:spPr>
          <a:xfrm>
            <a:off x="301752" y="228600"/>
            <a:ext cx="8534400" cy="758952"/>
          </a:xfrm>
          <a:prstGeom prst="rect">
            <a:avLst/>
          </a:prstGeom>
        </p:spPr>
        <p:txBody>
          <a:bodyPr vert="horz" anchor="b">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pl.wikipedia.org/wiki/Konstytucja_3_maja"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sz="1800" cap="none" dirty="0" smtClean="0"/>
              <a:t>Prezentację wykonały:</a:t>
            </a:r>
          </a:p>
          <a:p>
            <a:r>
              <a:rPr lang="pl-PL" sz="1800" cap="none" dirty="0" smtClean="0"/>
              <a:t>Maria Warulik</a:t>
            </a:r>
          </a:p>
          <a:p>
            <a:r>
              <a:rPr lang="pl-PL" sz="1800" cap="none" dirty="0" smtClean="0"/>
              <a:t>oraz</a:t>
            </a:r>
          </a:p>
          <a:p>
            <a:r>
              <a:rPr lang="pl-PL" sz="1800" cap="none" dirty="0" smtClean="0"/>
              <a:t>Antonina Kuc</a:t>
            </a:r>
          </a:p>
          <a:p>
            <a:r>
              <a:rPr lang="pl-PL" sz="1800" cap="none" dirty="0" smtClean="0"/>
              <a:t>z</a:t>
            </a:r>
            <a:r>
              <a:rPr lang="pl-PL" sz="1800" cap="none" dirty="0" smtClean="0"/>
              <a:t> klasy 6b</a:t>
            </a:r>
          </a:p>
        </p:txBody>
      </p:sp>
      <p:sp>
        <p:nvSpPr>
          <p:cNvPr id="2" name="Tytuł 1"/>
          <p:cNvSpPr>
            <a:spLocks noGrp="1"/>
          </p:cNvSpPr>
          <p:nvPr>
            <p:ph type="ctrTitle"/>
          </p:nvPr>
        </p:nvSpPr>
        <p:spPr/>
        <p:txBody>
          <a:bodyPr/>
          <a:lstStyle/>
          <a:p>
            <a:r>
              <a:rPr lang="pl-PL" dirty="0" smtClean="0"/>
              <a:t>Konstytucja 3 maja</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Więcej o obaleniu konstytucji </a:t>
            </a:r>
            <a:endParaRPr lang="en-US" dirty="0"/>
          </a:p>
        </p:txBody>
      </p:sp>
      <p:sp>
        <p:nvSpPr>
          <p:cNvPr id="3" name="Symbol zastępczy zawartości 2"/>
          <p:cNvSpPr>
            <a:spLocks noGrp="1"/>
          </p:cNvSpPr>
          <p:nvPr>
            <p:ph sz="quarter" idx="1"/>
          </p:nvPr>
        </p:nvSpPr>
        <p:spPr>
          <a:xfrm>
            <a:off x="179512" y="1527048"/>
            <a:ext cx="5616624" cy="4710264"/>
          </a:xfrm>
        </p:spPr>
        <p:txBody>
          <a:bodyPr>
            <a:normAutofit lnSpcReduction="10000"/>
          </a:bodyPr>
          <a:lstStyle/>
          <a:p>
            <a:pPr>
              <a:buNone/>
            </a:pPr>
            <a:r>
              <a:rPr lang="pl-PL" dirty="0" smtClean="0"/>
              <a:t>	Konstytucja </a:t>
            </a:r>
            <a:r>
              <a:rPr lang="pl-PL" dirty="0" smtClean="0"/>
              <a:t>w praktyce obowiązywać przestała 24 lipca 1792 , straciła ważność , ponieważ Król Poniatowski przystąpił do </a:t>
            </a:r>
            <a:r>
              <a:rPr lang="pl-PL" dirty="0" smtClean="0"/>
              <a:t>targowicy. Uchylona </a:t>
            </a:r>
            <a:r>
              <a:rPr lang="pl-PL" dirty="0" smtClean="0"/>
              <a:t>została po 14 miesiącach od jej ustanowienia</a:t>
            </a:r>
            <a:r>
              <a:rPr lang="pl-PL" dirty="0" smtClean="0"/>
              <a:t>. Przestała </a:t>
            </a:r>
            <a:r>
              <a:rPr lang="pl-PL" dirty="0" smtClean="0"/>
              <a:t>natomiast być obowiązującym aktem prawnym 23.11.1973</a:t>
            </a:r>
            <a:r>
              <a:rPr lang="pl-PL" dirty="0" smtClean="0"/>
              <a:t>. Sąd </a:t>
            </a:r>
            <a:r>
              <a:rPr lang="pl-PL" dirty="0" smtClean="0"/>
              <a:t>grodzieński uznał Sejm czteroletni jako za niebyły </a:t>
            </a:r>
            <a:r>
              <a:rPr lang="pl-PL" dirty="0" smtClean="0"/>
              <a:t/>
            </a:r>
            <a:br>
              <a:rPr lang="pl-PL" dirty="0" smtClean="0"/>
            </a:br>
            <a:r>
              <a:rPr lang="pl-PL" dirty="0" smtClean="0"/>
              <a:t>i </a:t>
            </a:r>
            <a:r>
              <a:rPr lang="pl-PL" dirty="0" smtClean="0"/>
              <a:t>uchylił wszystkie ustanowione przez niego akty </a:t>
            </a:r>
            <a:r>
              <a:rPr lang="pl-PL" dirty="0" smtClean="0"/>
              <a:t>prawne. </a:t>
            </a:r>
            <a:endParaRPr lang="en-US" dirty="0"/>
          </a:p>
        </p:txBody>
      </p:sp>
      <p:pic>
        <p:nvPicPr>
          <p:cNvPr id="2050" name="Picture 2" descr="https://upload.wikimedia.org/wikipedia/commons/thumb/5/59/Kopia_Konstytucji_3_maja_Sala_Senatorska_Zamku_Kr%C3%B3lewskiego_w_Warszawie.JPG/220px-Kopia_Konstytucji_3_maja_Sala_Senatorska_Zamku_Kr%C3%B3lewskiego_w_Warszawie.JPG"/>
          <p:cNvPicPr>
            <a:picLocks noChangeAspect="1" noChangeArrowheads="1"/>
          </p:cNvPicPr>
          <p:nvPr/>
        </p:nvPicPr>
        <p:blipFill>
          <a:blip r:embed="rId2" cstate="print"/>
          <a:srcRect l="9413" r="10573"/>
          <a:stretch>
            <a:fillRect/>
          </a:stretch>
        </p:blipFill>
        <p:spPr bwMode="auto">
          <a:xfrm>
            <a:off x="5868144" y="2420888"/>
            <a:ext cx="2952328" cy="2465455"/>
          </a:xfrm>
          <a:prstGeom prst="rect">
            <a:avLst/>
          </a:prstGeom>
          <a:noFill/>
        </p:spPr>
      </p:pic>
      <p:sp>
        <p:nvSpPr>
          <p:cNvPr id="5" name="Prostokąt 4"/>
          <p:cNvSpPr/>
          <p:nvPr/>
        </p:nvSpPr>
        <p:spPr>
          <a:xfrm>
            <a:off x="5868144" y="4941168"/>
            <a:ext cx="2952328" cy="738664"/>
          </a:xfrm>
          <a:prstGeom prst="rect">
            <a:avLst/>
          </a:prstGeom>
        </p:spPr>
        <p:txBody>
          <a:bodyPr wrap="square">
            <a:spAutoFit/>
          </a:bodyPr>
          <a:lstStyle/>
          <a:p>
            <a:pPr algn="ctr"/>
            <a:r>
              <a:rPr lang="pl-PL" sz="1400" dirty="0" smtClean="0"/>
              <a:t>Kopia Konstytucji 3 maja</a:t>
            </a:r>
          </a:p>
          <a:p>
            <a:pPr algn="ctr"/>
            <a:r>
              <a:rPr lang="pl-PL" sz="1400" dirty="0" smtClean="0"/>
              <a:t>eksponowana w Sali</a:t>
            </a:r>
          </a:p>
          <a:p>
            <a:pPr algn="ctr"/>
            <a:r>
              <a:rPr lang="pl-PL" sz="1400" dirty="0" smtClean="0"/>
              <a:t>Senatorskiej</a:t>
            </a:r>
            <a:endParaRPr lang="en-US" sz="1400" dirty="0"/>
          </a:p>
        </p:txBody>
      </p:sp>
    </p:spTree>
  </p:cSld>
  <p:clrMapOvr>
    <a:masterClrMapping/>
  </p:clrMapOvr>
  <p:transition>
    <p:spli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Dzień Konstytucji 3 maja </a:t>
            </a:r>
            <a:endParaRPr lang="en-US" dirty="0"/>
          </a:p>
        </p:txBody>
      </p:sp>
      <p:sp>
        <p:nvSpPr>
          <p:cNvPr id="3" name="Symbol zastępczy zawartości 2"/>
          <p:cNvSpPr>
            <a:spLocks noGrp="1"/>
          </p:cNvSpPr>
          <p:nvPr>
            <p:ph sz="quarter" idx="1"/>
          </p:nvPr>
        </p:nvSpPr>
        <p:spPr>
          <a:xfrm>
            <a:off x="0" y="1412776"/>
            <a:ext cx="8892480" cy="4854280"/>
          </a:xfrm>
        </p:spPr>
        <p:txBody>
          <a:bodyPr>
            <a:noAutofit/>
          </a:bodyPr>
          <a:lstStyle/>
          <a:p>
            <a:pPr algn="ctr">
              <a:buNone/>
            </a:pPr>
            <a:r>
              <a:rPr lang="pl-PL" sz="2550" dirty="0" smtClean="0"/>
              <a:t>	</a:t>
            </a:r>
            <a:r>
              <a:rPr lang="pl-PL" sz="2400" dirty="0" smtClean="0"/>
              <a:t>Dzień </a:t>
            </a:r>
            <a:r>
              <a:rPr lang="pl-PL" sz="2400" dirty="0" smtClean="0"/>
              <a:t>3 maja ustanowiony został uznany Świętem Konstytucji 3 maja</a:t>
            </a:r>
            <a:r>
              <a:rPr lang="pl-PL" sz="2400" dirty="0" smtClean="0"/>
              <a:t>. Obchody </a:t>
            </a:r>
            <a:r>
              <a:rPr lang="pl-PL" sz="2400" dirty="0" smtClean="0"/>
              <a:t>tego święta zakazane zostały podczas </a:t>
            </a:r>
            <a:r>
              <a:rPr lang="pl-PL" sz="2400" dirty="0" smtClean="0"/>
              <a:t>rozbiorów, </a:t>
            </a:r>
            <a:r>
              <a:rPr lang="pl-PL" sz="2400" dirty="0" smtClean="0"/>
              <a:t>a przywrócono je w roku 1919. Święto to zdelegalizowane zostało przez Hitlerowców a zastąpiono je obchodami Święta 1 </a:t>
            </a:r>
            <a:r>
              <a:rPr lang="pl-PL" sz="2400" dirty="0" smtClean="0"/>
              <a:t>maja, </a:t>
            </a:r>
            <a:r>
              <a:rPr lang="pl-PL" sz="2400" dirty="0" smtClean="0"/>
              <a:t>natomiast w </a:t>
            </a:r>
            <a:r>
              <a:rPr lang="pl-PL" sz="2400" dirty="0" smtClean="0"/>
              <a:t>styczniu 1951 r. święto </a:t>
            </a:r>
            <a:r>
              <a:rPr lang="pl-PL" sz="2400" dirty="0" smtClean="0"/>
              <a:t>3 maja zostało oficjalnie zdelegalizowane przez władze komunistyczne</a:t>
            </a:r>
            <a:r>
              <a:rPr lang="pl-PL" sz="2400" dirty="0" smtClean="0"/>
              <a:t>. W </a:t>
            </a:r>
            <a:r>
              <a:rPr lang="pl-PL" sz="2400" dirty="0" smtClean="0"/>
              <a:t>roku 1981 ponownie władze świętowały uchwalenie majowej konstytucji. Do roku 1989 w tym dniu często dochodziło w Polsce do protestów i demonstracji antyrządowych i antykomunistycznych. Po zmianie ustroju, od kwietnia 1990 r. Święto Konstytucji 3 Maja należy do uroczyście obchodzonych polskich świąt. W roku 2007 po raz pierwszy na Litwie obchodzono święto Konstytucji 3 maja. </a:t>
            </a:r>
            <a:endParaRPr lang="en-US" sz="2400" dirty="0"/>
          </a:p>
        </p:txBody>
      </p:sp>
    </p:spTree>
  </p:cSld>
  <p:clrMapOvr>
    <a:masterClrMapping/>
  </p:clrMapOvr>
  <p:transition>
    <p:spli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tekstu 1"/>
          <p:cNvSpPr>
            <a:spLocks noGrp="1"/>
          </p:cNvSpPr>
          <p:nvPr>
            <p:ph type="body" idx="1"/>
          </p:nvPr>
        </p:nvSpPr>
        <p:spPr/>
        <p:txBody>
          <a:bodyPr/>
          <a:lstStyle/>
          <a:p>
            <a:r>
              <a:rPr lang="pl-PL" cap="none" dirty="0" smtClean="0"/>
              <a:t>Źródła:</a:t>
            </a:r>
          </a:p>
          <a:p>
            <a:pPr>
              <a:buFont typeface="Arial" pitchFamily="34" charset="0"/>
              <a:buChar char="•"/>
            </a:pPr>
            <a:r>
              <a:rPr lang="pl-PL" cap="none" dirty="0" smtClean="0">
                <a:hlinkClick r:id="rId2"/>
              </a:rPr>
              <a:t>https</a:t>
            </a:r>
            <a:r>
              <a:rPr lang="pl-PL" cap="none" dirty="0" smtClean="0">
                <a:hlinkClick r:id="rId2"/>
              </a:rPr>
              <a:t>://</a:t>
            </a:r>
            <a:r>
              <a:rPr lang="pl-PL" cap="none" dirty="0" smtClean="0">
                <a:hlinkClick r:id="rId2"/>
              </a:rPr>
              <a:t>pl.wikipedia.org/wiki/Konstytucja_3_maja</a:t>
            </a:r>
            <a:endParaRPr lang="pl-PL" cap="none" dirty="0" smtClean="0"/>
          </a:p>
          <a:p>
            <a:pPr>
              <a:buFont typeface="Arial" pitchFamily="34" charset="0"/>
              <a:buChar char="•"/>
            </a:pPr>
            <a:r>
              <a:rPr lang="pl-PL" cap="none" dirty="0" smtClean="0"/>
              <a:t> Podręcznik do historii dla klasy szóstej szkoły podstawowej „Wczoraj i Dziś”, wydawnictwo Nowa </a:t>
            </a:r>
            <a:r>
              <a:rPr lang="pl-PL" cap="none" dirty="0" smtClean="0"/>
              <a:t>E</a:t>
            </a:r>
            <a:r>
              <a:rPr lang="pl-PL" cap="none" dirty="0" smtClean="0"/>
              <a:t>ra</a:t>
            </a:r>
          </a:p>
        </p:txBody>
      </p:sp>
      <p:sp>
        <p:nvSpPr>
          <p:cNvPr id="3" name="Tytuł 2"/>
          <p:cNvSpPr>
            <a:spLocks noGrp="1"/>
          </p:cNvSpPr>
          <p:nvPr>
            <p:ph type="title"/>
          </p:nvPr>
        </p:nvSpPr>
        <p:spPr/>
        <p:txBody>
          <a:bodyPr/>
          <a:lstStyle/>
          <a:p>
            <a:r>
              <a:rPr lang="pl-PL" dirty="0" smtClean="0"/>
              <a:t>Dziękujemy za uwagę!</a:t>
            </a:r>
            <a:endParaRPr lang="en-US" dirty="0"/>
          </a:p>
        </p:txBody>
      </p:sp>
    </p:spTree>
  </p:cSld>
  <p:clrMapOvr>
    <a:masterClrMapping/>
  </p:clrMapOvr>
  <p:transition>
    <p:wheel spokes="2"/>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228600"/>
            <a:ext cx="8784976" cy="758952"/>
          </a:xfrm>
        </p:spPr>
        <p:txBody>
          <a:bodyPr>
            <a:normAutofit/>
          </a:bodyPr>
          <a:lstStyle/>
          <a:p>
            <a:r>
              <a:rPr lang="pl-PL" sz="2900" dirty="0" smtClean="0"/>
              <a:t>Podstawowe informacje na temat Konstytucji 3 maja</a:t>
            </a:r>
            <a:endParaRPr lang="en-US" sz="2900" dirty="0"/>
          </a:p>
        </p:txBody>
      </p:sp>
      <p:sp>
        <p:nvSpPr>
          <p:cNvPr id="3" name="Symbol zastępczy zawartości 2"/>
          <p:cNvSpPr>
            <a:spLocks noGrp="1"/>
          </p:cNvSpPr>
          <p:nvPr>
            <p:ph sz="quarter" idx="1"/>
          </p:nvPr>
        </p:nvSpPr>
        <p:spPr>
          <a:xfrm>
            <a:off x="251520" y="1628800"/>
            <a:ext cx="5472608" cy="4824536"/>
          </a:xfrm>
        </p:spPr>
        <p:txBody>
          <a:bodyPr>
            <a:normAutofit/>
          </a:bodyPr>
          <a:lstStyle/>
          <a:p>
            <a:pPr>
              <a:buNone/>
            </a:pPr>
            <a:r>
              <a:rPr lang="pl-PL" dirty="0" smtClean="0"/>
              <a:t>	</a:t>
            </a:r>
            <a:r>
              <a:rPr lang="pl-PL" sz="2800" dirty="0" smtClean="0"/>
              <a:t>Jest </a:t>
            </a:r>
            <a:r>
              <a:rPr lang="pl-PL" sz="2800" dirty="0" smtClean="0"/>
              <a:t>to ustawa regulująca ustrój prawny w Rzeczypospolitej</a:t>
            </a:r>
            <a:r>
              <a:rPr lang="pl-PL" sz="2800" dirty="0" smtClean="0"/>
              <a:t>. Ustanowiona </a:t>
            </a:r>
            <a:r>
              <a:rPr lang="pl-PL" sz="2800" dirty="0" smtClean="0"/>
              <a:t>została 3 maja roku </a:t>
            </a:r>
            <a:r>
              <a:rPr lang="pl-PL" sz="2800" dirty="0" smtClean="0"/>
              <a:t>1791. </a:t>
            </a:r>
            <a:r>
              <a:rPr lang="pl-PL" sz="2800" dirty="0" smtClean="0"/>
              <a:t>Powszechnie uznaje się naszą konstytucję jaką pierwszą w Europie a drugą na całym świecie nowoczesną i </a:t>
            </a:r>
            <a:r>
              <a:rPr lang="pl-PL" sz="2800" dirty="0" smtClean="0"/>
              <a:t>spisaną. Uchwalona </a:t>
            </a:r>
            <a:r>
              <a:rPr lang="pl-PL" sz="2800" dirty="0" smtClean="0"/>
              <a:t>przez ówczesnego króla Stanisława Augusta </a:t>
            </a:r>
            <a:r>
              <a:rPr lang="pl-PL" sz="2800" dirty="0" smtClean="0"/>
              <a:t>Poniatowskiego.</a:t>
            </a:r>
            <a:endParaRPr lang="en-US" sz="2800" dirty="0"/>
          </a:p>
        </p:txBody>
      </p:sp>
      <p:pic>
        <p:nvPicPr>
          <p:cNvPr id="5122" name="Picture 2" descr="Ilustracja"/>
          <p:cNvPicPr>
            <a:picLocks noChangeAspect="1" noChangeArrowheads="1"/>
          </p:cNvPicPr>
          <p:nvPr/>
        </p:nvPicPr>
        <p:blipFill>
          <a:blip r:embed="rId2" cstate="print"/>
          <a:srcRect/>
          <a:stretch>
            <a:fillRect/>
          </a:stretch>
        </p:blipFill>
        <p:spPr bwMode="auto">
          <a:xfrm>
            <a:off x="5868144" y="1700808"/>
            <a:ext cx="2808312" cy="4358354"/>
          </a:xfrm>
          <a:prstGeom prst="rect">
            <a:avLst/>
          </a:prstGeom>
          <a:noFill/>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 co powstała konstytucja ?</a:t>
            </a:r>
            <a:endParaRPr lang="en-US" dirty="0"/>
          </a:p>
        </p:txBody>
      </p:sp>
      <p:sp>
        <p:nvSpPr>
          <p:cNvPr id="3" name="Symbol zastępczy zawartości 2"/>
          <p:cNvSpPr>
            <a:spLocks noGrp="1"/>
          </p:cNvSpPr>
          <p:nvPr>
            <p:ph sz="quarter" idx="1"/>
          </p:nvPr>
        </p:nvSpPr>
        <p:spPr>
          <a:xfrm>
            <a:off x="0" y="1556792"/>
            <a:ext cx="5796136" cy="4710264"/>
          </a:xfrm>
        </p:spPr>
        <p:txBody>
          <a:bodyPr>
            <a:normAutofit fontScale="92500"/>
          </a:bodyPr>
          <a:lstStyle/>
          <a:p>
            <a:pPr>
              <a:buNone/>
            </a:pPr>
            <a:r>
              <a:rPr lang="pl-PL" dirty="0" smtClean="0"/>
              <a:t>	Konstytucja </a:t>
            </a:r>
            <a:r>
              <a:rPr lang="pl-PL" dirty="0" smtClean="0"/>
              <a:t>zaprojektowana została </a:t>
            </a:r>
            <a:r>
              <a:rPr lang="pl-PL" dirty="0" smtClean="0"/>
              <a:t/>
            </a:r>
            <a:br>
              <a:rPr lang="pl-PL" dirty="0" smtClean="0"/>
            </a:br>
            <a:r>
              <a:rPr lang="pl-PL" dirty="0" smtClean="0"/>
              <a:t>w </a:t>
            </a:r>
            <a:r>
              <a:rPr lang="pl-PL" dirty="0" smtClean="0"/>
              <a:t>celu usunięcia wad opartego na wolnej elekcji i demokracji szlacheckiej systemu Politycznego Rzeczypospolitej Obojga narodów</a:t>
            </a:r>
            <a:r>
              <a:rPr lang="pl-PL" dirty="0" smtClean="0"/>
              <a:t>. Zmieniła </a:t>
            </a:r>
            <a:r>
              <a:rPr lang="pl-PL" dirty="0" smtClean="0"/>
              <a:t>ona ustrój państwa na monarchię dziedziczną, ograniczyła demokrację szlachecką wprowadziła częściowe zrównanie praw, stawiała chłopów pod ochroną państwa co łagodziło nadużycia pańszczyzny oraz formalnie zniosła liberum veto. </a:t>
            </a:r>
            <a:endParaRPr lang="en-US" dirty="0"/>
          </a:p>
        </p:txBody>
      </p:sp>
      <p:pic>
        <p:nvPicPr>
          <p:cNvPr id="4098" name="Picture 2" descr="https://upload.wikimedia.org/wikipedia/commons/thumb/2/26/Kazimierz_Wojniakowski%2C_Uchwalenie_Konstytucji_3_Maja.jpg/220px-Kazimierz_Wojniakowski%2C_Uchwalenie_Konstytucji_3_Maja.jpg"/>
          <p:cNvPicPr>
            <a:picLocks noChangeAspect="1" noChangeArrowheads="1"/>
          </p:cNvPicPr>
          <p:nvPr/>
        </p:nvPicPr>
        <p:blipFill>
          <a:blip r:embed="rId2" cstate="print"/>
          <a:srcRect/>
          <a:stretch>
            <a:fillRect/>
          </a:stretch>
        </p:blipFill>
        <p:spPr bwMode="auto">
          <a:xfrm>
            <a:off x="5580112" y="2564904"/>
            <a:ext cx="3313307" cy="2304256"/>
          </a:xfrm>
          <a:prstGeom prst="rect">
            <a:avLst/>
          </a:prstGeom>
          <a:noFill/>
        </p:spPr>
      </p:pic>
      <p:sp>
        <p:nvSpPr>
          <p:cNvPr id="5" name="Prostokąt 4"/>
          <p:cNvSpPr/>
          <p:nvPr/>
        </p:nvSpPr>
        <p:spPr>
          <a:xfrm>
            <a:off x="5580112" y="4869160"/>
            <a:ext cx="3312368" cy="461665"/>
          </a:xfrm>
          <a:prstGeom prst="rect">
            <a:avLst/>
          </a:prstGeom>
        </p:spPr>
        <p:txBody>
          <a:bodyPr wrap="square">
            <a:spAutoFit/>
          </a:bodyPr>
          <a:lstStyle/>
          <a:p>
            <a:pPr algn="ctr"/>
            <a:r>
              <a:rPr lang="pl-PL" sz="1200" dirty="0" smtClean="0"/>
              <a:t>Uchwalenie Konstytucji 3 maja 1791 r.,</a:t>
            </a:r>
          </a:p>
          <a:p>
            <a:pPr algn="ctr"/>
            <a:r>
              <a:rPr lang="pl-PL" sz="1200" dirty="0" smtClean="0"/>
              <a:t>obraz Kazimierza Wojniakowskiego z 1806 r.</a:t>
            </a:r>
            <a:endParaRPr lang="en-US" sz="1200" dirty="0"/>
          </a:p>
        </p:txBody>
      </p:sp>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Trochę o głównych twórcach konstytucji</a:t>
            </a:r>
            <a:endParaRPr lang="en-US" dirty="0"/>
          </a:p>
        </p:txBody>
      </p:sp>
      <p:sp>
        <p:nvSpPr>
          <p:cNvPr id="3" name="Symbol zastępczy zawartości 2"/>
          <p:cNvSpPr>
            <a:spLocks noGrp="1"/>
          </p:cNvSpPr>
          <p:nvPr>
            <p:ph sz="quarter" idx="1"/>
          </p:nvPr>
        </p:nvSpPr>
        <p:spPr>
          <a:xfrm>
            <a:off x="107504" y="1628800"/>
            <a:ext cx="8698168" cy="4572000"/>
          </a:xfrm>
        </p:spPr>
        <p:txBody>
          <a:bodyPr>
            <a:normAutofit fontScale="92500" lnSpcReduction="10000"/>
          </a:bodyPr>
          <a:lstStyle/>
          <a:p>
            <a:pPr algn="ctr"/>
            <a:r>
              <a:rPr lang="pl-PL" sz="2800" u="sng" dirty="0" smtClean="0"/>
              <a:t>Stanisław </a:t>
            </a:r>
            <a:r>
              <a:rPr lang="pl-PL" sz="2800" u="sng" dirty="0" smtClean="0"/>
              <a:t>August Poniatowski </a:t>
            </a:r>
            <a:r>
              <a:rPr lang="pl-PL" sz="2800" dirty="0" smtClean="0"/>
              <a:t>ostatni król Polski, wprowadzony na tron dzięki poparciu carycy Katarzyny II, główny autor Konstytucji. Uczestnik konfederacji targowickiej</a:t>
            </a:r>
            <a:r>
              <a:rPr lang="pl-PL" sz="2800" dirty="0" smtClean="0"/>
              <a:t>.</a:t>
            </a:r>
          </a:p>
          <a:p>
            <a:pPr algn="ctr"/>
            <a:r>
              <a:rPr lang="pl-PL" sz="2800" u="sng" dirty="0" smtClean="0"/>
              <a:t>Ks. </a:t>
            </a:r>
            <a:r>
              <a:rPr lang="pl-PL" sz="2800" u="sng" dirty="0" smtClean="0"/>
              <a:t>Hugo </a:t>
            </a:r>
            <a:r>
              <a:rPr lang="pl-PL" sz="2800" u="sng" dirty="0" smtClean="0"/>
              <a:t>Kołłątaj</a:t>
            </a:r>
            <a:r>
              <a:rPr lang="pl-PL" sz="2800" dirty="0" smtClean="0"/>
              <a:t>, pisarz </a:t>
            </a:r>
            <a:r>
              <a:rPr lang="pl-PL" sz="2800" dirty="0" smtClean="0"/>
              <a:t>i </a:t>
            </a:r>
            <a:r>
              <a:rPr lang="pl-PL" sz="2800" dirty="0" smtClean="0"/>
              <a:t>publicysta. Rektor </a:t>
            </a:r>
            <a:r>
              <a:rPr lang="pl-PL" sz="2800" dirty="0" smtClean="0"/>
              <a:t>i reformator Akademii Krakowskiej, działacz Komisji Edukacji Narodowej i Towarzystwa do Ksiąg Elementarnych. Przywódca pro-reformatorskiego stronnictwa Kuźnica Kołłątajowska</a:t>
            </a:r>
            <a:r>
              <a:rPr lang="pl-PL" sz="2800" dirty="0" smtClean="0"/>
              <a:t>.</a:t>
            </a:r>
          </a:p>
          <a:p>
            <a:pPr algn="ctr"/>
            <a:r>
              <a:rPr lang="pl-PL" sz="2800" u="sng" dirty="0" smtClean="0"/>
              <a:t>Ignacy </a:t>
            </a:r>
            <a:r>
              <a:rPr lang="pl-PL" sz="2800" u="sng" dirty="0" smtClean="0"/>
              <a:t>Potocki</a:t>
            </a:r>
            <a:r>
              <a:rPr lang="pl-PL" sz="2800" dirty="0" smtClean="0"/>
              <a:t>, marszałek litewski</a:t>
            </a:r>
            <a:r>
              <a:rPr lang="pl-PL" sz="2800" dirty="0" smtClean="0"/>
              <a:t>, </a:t>
            </a:r>
            <a:r>
              <a:rPr lang="pl-PL" sz="2800" dirty="0" smtClean="0"/>
              <a:t>w </a:t>
            </a:r>
            <a:r>
              <a:rPr lang="pl-PL" sz="2800" dirty="0" smtClean="0"/>
              <a:t>czasie Sejmu Wielkiego przywódca stronnictwa patriotycznego. Inicjator Konstytucji 3 Maja. </a:t>
            </a:r>
          </a:p>
          <a:p>
            <a:pPr algn="ctr"/>
            <a:endParaRPr lang="pl-PL" sz="2800" dirty="0" smtClean="0"/>
          </a:p>
          <a:p>
            <a:pPr algn="ctr">
              <a:buNone/>
            </a:pPr>
            <a:endParaRPr lang="en-US" dirty="0"/>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Ojcowie Konstytucji czyli 10 twórców Konstytucji 3 maja - Chwała Zapomniana"/>
          <p:cNvPicPr>
            <a:picLocks noChangeAspect="1" noChangeArrowheads="1"/>
          </p:cNvPicPr>
          <p:nvPr/>
        </p:nvPicPr>
        <p:blipFill>
          <a:blip r:embed="rId2" cstate="print"/>
          <a:srcRect l="9704" r="3561"/>
          <a:stretch>
            <a:fillRect/>
          </a:stretch>
        </p:blipFill>
        <p:spPr bwMode="auto">
          <a:xfrm>
            <a:off x="6084168" y="980728"/>
            <a:ext cx="2783440" cy="3816424"/>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25604" name="AutoShape 4" descr="Święto Konstytucji 3 maja świętem wolnomularskim – gloria.tv"/>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25606" name="AutoShape 6" descr="Święto Konstytucji 3 maja świętem wolnomularskim – gloria.tv"/>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25608" name="Picture 8" descr="Hugo Kołłątaj – Wikipedia, wolna encyklopedia"/>
          <p:cNvPicPr>
            <a:picLocks noChangeAspect="1" noChangeArrowheads="1"/>
          </p:cNvPicPr>
          <p:nvPr/>
        </p:nvPicPr>
        <p:blipFill>
          <a:blip r:embed="rId3" cstate="print"/>
          <a:srcRect/>
          <a:stretch>
            <a:fillRect/>
          </a:stretch>
        </p:blipFill>
        <p:spPr bwMode="auto">
          <a:xfrm>
            <a:off x="3131840" y="980728"/>
            <a:ext cx="2808312" cy="3848707"/>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25612" name="Picture 12" descr="Stanisław August Poniatowski – Wikipedia, wolna encyklopedia"/>
          <p:cNvPicPr>
            <a:picLocks noChangeAspect="1" noChangeArrowheads="1"/>
          </p:cNvPicPr>
          <p:nvPr/>
        </p:nvPicPr>
        <p:blipFill>
          <a:blip r:embed="rId4" cstate="print"/>
          <a:srcRect t="6950" b="3571"/>
          <a:stretch>
            <a:fillRect/>
          </a:stretch>
        </p:blipFill>
        <p:spPr bwMode="auto">
          <a:xfrm>
            <a:off x="251520" y="1052736"/>
            <a:ext cx="2732869" cy="3744416"/>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8" name="pole tekstowe 7"/>
          <p:cNvSpPr txBox="1"/>
          <p:nvPr/>
        </p:nvSpPr>
        <p:spPr>
          <a:xfrm>
            <a:off x="467544" y="5013176"/>
            <a:ext cx="2304256" cy="646331"/>
          </a:xfrm>
          <a:prstGeom prst="rect">
            <a:avLst/>
          </a:prstGeom>
          <a:noFill/>
        </p:spPr>
        <p:txBody>
          <a:bodyPr wrap="square" rtlCol="0">
            <a:spAutoFit/>
          </a:bodyPr>
          <a:lstStyle/>
          <a:p>
            <a:pPr algn="ctr"/>
            <a:r>
              <a:rPr lang="pl-PL" dirty="0" smtClean="0"/>
              <a:t>Król Stanisław August Poniatowski</a:t>
            </a:r>
            <a:endParaRPr lang="en-US" dirty="0"/>
          </a:p>
        </p:txBody>
      </p:sp>
      <p:sp>
        <p:nvSpPr>
          <p:cNvPr id="9" name="pole tekstowe 8"/>
          <p:cNvSpPr txBox="1"/>
          <p:nvPr/>
        </p:nvSpPr>
        <p:spPr>
          <a:xfrm>
            <a:off x="3419872" y="5013176"/>
            <a:ext cx="2160240" cy="646331"/>
          </a:xfrm>
          <a:prstGeom prst="rect">
            <a:avLst/>
          </a:prstGeom>
          <a:noFill/>
        </p:spPr>
        <p:txBody>
          <a:bodyPr wrap="square" rtlCol="0">
            <a:spAutoFit/>
          </a:bodyPr>
          <a:lstStyle/>
          <a:p>
            <a:pPr algn="ctr"/>
            <a:r>
              <a:rPr lang="pl-PL" dirty="0" smtClean="0"/>
              <a:t>Ksiądz Hugo Kołątaj</a:t>
            </a:r>
            <a:endParaRPr lang="en-US" dirty="0"/>
          </a:p>
        </p:txBody>
      </p:sp>
      <p:sp>
        <p:nvSpPr>
          <p:cNvPr id="10" name="pole tekstowe 9"/>
          <p:cNvSpPr txBox="1"/>
          <p:nvPr/>
        </p:nvSpPr>
        <p:spPr>
          <a:xfrm>
            <a:off x="6804248" y="5013176"/>
            <a:ext cx="1368152" cy="646331"/>
          </a:xfrm>
          <a:prstGeom prst="rect">
            <a:avLst/>
          </a:prstGeom>
          <a:noFill/>
        </p:spPr>
        <p:txBody>
          <a:bodyPr wrap="square" rtlCol="0">
            <a:spAutoFit/>
          </a:bodyPr>
          <a:lstStyle/>
          <a:p>
            <a:pPr algn="ctr"/>
            <a:r>
              <a:rPr lang="pl-PL" dirty="0" smtClean="0"/>
              <a:t>Ignacy Potocki</a:t>
            </a:r>
            <a:endParaRPr lang="en-US"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Postanowienia konstytucji</a:t>
            </a:r>
            <a:endParaRPr lang="en-US" dirty="0"/>
          </a:p>
        </p:txBody>
      </p:sp>
      <p:sp>
        <p:nvSpPr>
          <p:cNvPr id="3" name="Symbol zastępczy zawartości 2"/>
          <p:cNvSpPr>
            <a:spLocks noGrp="1"/>
          </p:cNvSpPr>
          <p:nvPr>
            <p:ph sz="quarter" idx="1"/>
          </p:nvPr>
        </p:nvSpPr>
        <p:spPr>
          <a:xfrm>
            <a:off x="323528" y="1527048"/>
            <a:ext cx="8482144" cy="4782272"/>
          </a:xfrm>
        </p:spPr>
        <p:txBody>
          <a:bodyPr>
            <a:normAutofit fontScale="92500" lnSpcReduction="20000"/>
          </a:bodyPr>
          <a:lstStyle/>
          <a:p>
            <a:r>
              <a:rPr lang="pl-PL" dirty="0" smtClean="0"/>
              <a:t>Zniosła liberum veto.</a:t>
            </a:r>
          </a:p>
          <a:p>
            <a:r>
              <a:rPr lang="pl-PL" dirty="0" smtClean="0"/>
              <a:t>Koniec rządów dziedzicznych.</a:t>
            </a:r>
          </a:p>
          <a:p>
            <a:r>
              <a:rPr lang="pl-PL" dirty="0" smtClean="0"/>
              <a:t>Zapoczątkowała wolne elekcje, czyli wybór władcy poprzez większą ilość głosów na obradach szlachty.</a:t>
            </a:r>
          </a:p>
          <a:p>
            <a:r>
              <a:rPr lang="pl-PL" dirty="0" smtClean="0"/>
              <a:t>Pozbawiła szlachciców o stopniu gołoty praw wyborczych.</a:t>
            </a:r>
          </a:p>
          <a:p>
            <a:r>
              <a:rPr lang="pl-PL" dirty="0" smtClean="0"/>
              <a:t>Zapanował trójpodział władzy, czyli:</a:t>
            </a:r>
          </a:p>
          <a:p>
            <a:pPr>
              <a:buSzPct val="60000"/>
              <a:buFont typeface="Courier New" pitchFamily="49" charset="0"/>
              <a:buChar char="o"/>
            </a:pPr>
            <a:r>
              <a:rPr lang="pl-PL" dirty="0" smtClean="0"/>
              <a:t>Władzę sądowniczą przyznawała sądom ziemskim i miejskim.</a:t>
            </a:r>
          </a:p>
          <a:p>
            <a:pPr>
              <a:buSzPct val="60000"/>
              <a:buFont typeface="Courier New" pitchFamily="49" charset="0"/>
              <a:buChar char="o"/>
            </a:pPr>
            <a:r>
              <a:rPr lang="pl-PL" sz="2800" dirty="0" smtClean="0"/>
              <a:t>Władzę wykonawczą przyznawała królowi oraz złożonej z ministrów Straży Praw</a:t>
            </a:r>
            <a:r>
              <a:rPr lang="pl-PL" sz="2800" dirty="0" smtClean="0"/>
              <a:t>.</a:t>
            </a:r>
          </a:p>
          <a:p>
            <a:pPr>
              <a:buSzPct val="60000"/>
              <a:buFont typeface="Courier New" pitchFamily="49" charset="0"/>
              <a:buChar char="o"/>
            </a:pPr>
            <a:r>
              <a:rPr lang="pl-PL" sz="2800" dirty="0" smtClean="0"/>
              <a:t>Władzę ustawodawczą przyznawała głównie izbie poselskiej. </a:t>
            </a:r>
          </a:p>
          <a:p>
            <a:endParaRPr lang="pl-PL" sz="2800" dirty="0" smtClean="0"/>
          </a:p>
          <a:p>
            <a:endParaRPr lang="en-US" dirty="0"/>
          </a:p>
        </p:txBody>
      </p:sp>
    </p:spTree>
  </p:cSld>
  <p:clrMapOvr>
    <a:masterClrMapping/>
  </p:clrMapOvr>
  <p:transition>
    <p:pull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Skutki Ustawy Rządowej z dnia 3 </a:t>
            </a:r>
            <a:r>
              <a:rPr lang="pl-PL" dirty="0" smtClean="0"/>
              <a:t>maja </a:t>
            </a:r>
            <a:endParaRPr lang="en-US" dirty="0"/>
          </a:p>
        </p:txBody>
      </p:sp>
      <p:sp>
        <p:nvSpPr>
          <p:cNvPr id="3" name="Symbol zastępczy zawartości 2"/>
          <p:cNvSpPr>
            <a:spLocks noGrp="1"/>
          </p:cNvSpPr>
          <p:nvPr>
            <p:ph sz="quarter" idx="1"/>
          </p:nvPr>
        </p:nvSpPr>
        <p:spPr>
          <a:xfrm>
            <a:off x="0" y="1556792"/>
            <a:ext cx="6372200" cy="5040560"/>
          </a:xfrm>
        </p:spPr>
        <p:txBody>
          <a:bodyPr>
            <a:normAutofit fontScale="92500" lnSpcReduction="10000"/>
          </a:bodyPr>
          <a:lstStyle/>
          <a:p>
            <a:pPr>
              <a:buNone/>
            </a:pPr>
            <a:r>
              <a:rPr lang="pl-PL" dirty="0" smtClean="0"/>
              <a:t>	</a:t>
            </a:r>
            <a:r>
              <a:rPr lang="pl-PL" sz="2800" dirty="0" smtClean="0"/>
              <a:t>Przyjęcie monarchii spowodowało opozycję republikanów oraz sprowokowało wrogość Rosji. W wojnie w obronie konstytucji Polska, zdradzona przez Fryderyka Wilhelma II</a:t>
            </a:r>
            <a:r>
              <a:rPr lang="pl-PL" sz="2800" dirty="0" smtClean="0"/>
              <a:t>, została </a:t>
            </a:r>
            <a:r>
              <a:rPr lang="pl-PL" sz="2800" dirty="0" smtClean="0"/>
              <a:t>pokonana przez wojska rosyjskie wspierające konfederacje targowicką (spisek magnatów będących przeciw konstytucji.) Po utracie niepodległości </a:t>
            </a:r>
            <a:r>
              <a:rPr lang="pl-PL" sz="2800" dirty="0" smtClean="0"/>
              <a:t/>
            </a:r>
            <a:br>
              <a:rPr lang="pl-PL" sz="2800" dirty="0" smtClean="0"/>
            </a:br>
            <a:r>
              <a:rPr lang="pl-PL" sz="2800" dirty="0" smtClean="0"/>
              <a:t>w </a:t>
            </a:r>
            <a:r>
              <a:rPr lang="pl-PL" sz="2800" dirty="0" smtClean="0"/>
              <a:t>1795 przez 123 lata rozbiorów przypominała o walce o niepodległość</a:t>
            </a:r>
            <a:r>
              <a:rPr lang="pl-PL" sz="2800" dirty="0" smtClean="0"/>
              <a:t>. Według </a:t>
            </a:r>
            <a:r>
              <a:rPr lang="pl-PL" sz="2800" dirty="0" smtClean="0"/>
              <a:t>współautorów była „ostatnią wolą i testamentem gasnącej Ojczyzny”. </a:t>
            </a:r>
            <a:endParaRPr lang="en-US" sz="2800" dirty="0"/>
          </a:p>
        </p:txBody>
      </p:sp>
      <p:pic>
        <p:nvPicPr>
          <p:cNvPr id="3074" name="Picture 2" descr="https://upload.wikimedia.org/wikipedia/commons/thumb/1/18/Konstytucja_3_maja_rekopis_1.jpg/250px-Konstytucja_3_maja_rekopis_1.jpg"/>
          <p:cNvPicPr>
            <a:picLocks noChangeAspect="1" noChangeArrowheads="1"/>
          </p:cNvPicPr>
          <p:nvPr/>
        </p:nvPicPr>
        <p:blipFill>
          <a:blip r:embed="rId2" cstate="print"/>
          <a:srcRect/>
          <a:stretch>
            <a:fillRect/>
          </a:stretch>
        </p:blipFill>
        <p:spPr bwMode="auto">
          <a:xfrm>
            <a:off x="6372200" y="1700808"/>
            <a:ext cx="2381250" cy="4000501"/>
          </a:xfrm>
          <a:prstGeom prst="rect">
            <a:avLst/>
          </a:prstGeom>
          <a:noFill/>
        </p:spPr>
      </p:pic>
      <p:sp>
        <p:nvSpPr>
          <p:cNvPr id="5" name="Prostokąt 4"/>
          <p:cNvSpPr/>
          <p:nvPr/>
        </p:nvSpPr>
        <p:spPr>
          <a:xfrm>
            <a:off x="6372200" y="5733256"/>
            <a:ext cx="2376264" cy="461665"/>
          </a:xfrm>
          <a:prstGeom prst="rect">
            <a:avLst/>
          </a:prstGeom>
        </p:spPr>
        <p:txBody>
          <a:bodyPr wrap="square">
            <a:spAutoFit/>
          </a:bodyPr>
          <a:lstStyle/>
          <a:p>
            <a:pPr algn="ctr"/>
            <a:r>
              <a:rPr lang="pl-PL" sz="1200" dirty="0" smtClean="0"/>
              <a:t>Rękopisy Konstytucji 3 maja - Metryka Litewska</a:t>
            </a:r>
            <a:endParaRPr lang="en-US" sz="1200" dirty="0"/>
          </a:p>
        </p:txBody>
      </p:sp>
    </p:spTree>
  </p:cSld>
  <p:clrMapOvr>
    <a:masterClrMapping/>
  </p:clrMapOvr>
  <p:transition>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Konfederacja targowicka</a:t>
            </a:r>
            <a:endParaRPr lang="en-US" dirty="0"/>
          </a:p>
        </p:txBody>
      </p:sp>
      <p:sp>
        <p:nvSpPr>
          <p:cNvPr id="3" name="Symbol zastępczy zawartości 2"/>
          <p:cNvSpPr>
            <a:spLocks noGrp="1"/>
          </p:cNvSpPr>
          <p:nvPr>
            <p:ph sz="quarter" idx="1"/>
          </p:nvPr>
        </p:nvSpPr>
        <p:spPr>
          <a:xfrm>
            <a:off x="-108520" y="1484784"/>
            <a:ext cx="9073008" cy="4854280"/>
          </a:xfrm>
        </p:spPr>
        <p:txBody>
          <a:bodyPr>
            <a:normAutofit fontScale="92500"/>
          </a:bodyPr>
          <a:lstStyle/>
          <a:p>
            <a:pPr algn="ctr">
              <a:buNone/>
            </a:pPr>
            <a:r>
              <a:rPr lang="pl-PL" dirty="0" smtClean="0"/>
              <a:t>	W miejscowości Targowica 1792 roku, polscy magnaci sprzeciwiający się prawom ogłoszonym w konstytucji zawiązali konfederację. Przywódcami przymierza byli Seweryn Rzewuski, Stanisław Szczęsny Potocki oraz Franciszek Ksawery Branicki, których do dziś uważa się za zdrajców narodu. Sprzymierzyli się wtedy z Carycą Katarzyną II i powołali wtedy armie Rosjan, by ci starli się z Polakami. Z dwóch wojen nie wygrali żadnej. Po walkach król Poniatowski przystąpił do konfederatów. Możliwe, że zrobił to, by chronić ojczyznę przed kolejnymi rozbiorami ze strony Rosji, lecz jest też prawdopodobieństwo, że zrobił to ze względu na prywatne powody.</a:t>
            </a:r>
            <a:endParaRPr lang="en-US" dirty="0"/>
          </a:p>
        </p:txBody>
      </p:sp>
    </p:spTree>
  </p:cSld>
  <p:clrMapOvr>
    <a:masterClrMapping/>
  </p:clrMapOvr>
  <p:transition>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Drugi rozbiór Polski</a:t>
            </a:r>
            <a:endParaRPr lang="en-US" dirty="0"/>
          </a:p>
        </p:txBody>
      </p:sp>
      <p:sp>
        <p:nvSpPr>
          <p:cNvPr id="3" name="Symbol zastępczy zawartości 2"/>
          <p:cNvSpPr>
            <a:spLocks noGrp="1"/>
          </p:cNvSpPr>
          <p:nvPr>
            <p:ph sz="quarter" idx="1"/>
          </p:nvPr>
        </p:nvSpPr>
        <p:spPr>
          <a:xfrm>
            <a:off x="107504" y="1556792"/>
            <a:ext cx="5976664" cy="4854280"/>
          </a:xfrm>
        </p:spPr>
        <p:txBody>
          <a:bodyPr>
            <a:normAutofit lnSpcReduction="10000"/>
          </a:bodyPr>
          <a:lstStyle/>
          <a:p>
            <a:pPr>
              <a:buNone/>
            </a:pPr>
            <a:r>
              <a:rPr lang="pl-PL" dirty="0" smtClean="0"/>
              <a:t>	</a:t>
            </a:r>
            <a:r>
              <a:rPr lang="pl-PL" sz="2750" dirty="0" smtClean="0"/>
              <a:t>W 1793 r. Rosja i Prusy dokonały drugiego rozbioru Polski, pomimo naszej kapitulacji. Prusowie przejęli wtedy Wielkopolskę, Toruń, część Mazowsza oraz Gdańsk, natomiast Rosjanie odebrali wschodnią część Polski. Zebrał się wtedy sejm. Szlachcice zostali przekupieni i zatwierdzili rozbiór. Wtedy właśnie konstytucja została unieważniona, a nad Rzeczypospolitą zaczęli panować targowiczanie.</a:t>
            </a:r>
            <a:endParaRPr lang="en-US" sz="2750" dirty="0"/>
          </a:p>
        </p:txBody>
      </p:sp>
      <p:pic>
        <p:nvPicPr>
          <p:cNvPr id="26628" name="Picture 4" descr="Katarzyna II Wielka (1729-1796) | CiekawostkiHistoryczne.pl"/>
          <p:cNvPicPr>
            <a:picLocks noChangeAspect="1" noChangeArrowheads="1"/>
          </p:cNvPicPr>
          <p:nvPr/>
        </p:nvPicPr>
        <p:blipFill>
          <a:blip r:embed="rId2" cstate="print"/>
          <a:srcRect l="24051" r="27848" b="32912"/>
          <a:stretch>
            <a:fillRect/>
          </a:stretch>
        </p:blipFill>
        <p:spPr bwMode="auto">
          <a:xfrm>
            <a:off x="6156176" y="1700808"/>
            <a:ext cx="2736304" cy="3816424"/>
          </a:xfrm>
          <a:prstGeom prst="rect">
            <a:avLst/>
          </a:prstGeom>
          <a:noFill/>
        </p:spPr>
      </p:pic>
      <p:sp>
        <p:nvSpPr>
          <p:cNvPr id="6" name="pole tekstowe 5"/>
          <p:cNvSpPr txBox="1"/>
          <p:nvPr/>
        </p:nvSpPr>
        <p:spPr>
          <a:xfrm>
            <a:off x="6156176" y="5589240"/>
            <a:ext cx="2736304" cy="369332"/>
          </a:xfrm>
          <a:prstGeom prst="rect">
            <a:avLst/>
          </a:prstGeom>
          <a:noFill/>
        </p:spPr>
        <p:txBody>
          <a:bodyPr wrap="square" rtlCol="0">
            <a:spAutoFit/>
          </a:bodyPr>
          <a:lstStyle/>
          <a:p>
            <a:pPr algn="ctr"/>
            <a:r>
              <a:rPr lang="pl-PL" dirty="0" smtClean="0"/>
              <a:t>Caryca Katarzyna II</a:t>
            </a:r>
            <a:endParaRPr lang="en-US" dirty="0"/>
          </a:p>
        </p:txBody>
      </p:sp>
    </p:spTree>
  </p:cSld>
  <p:clrMapOvr>
    <a:masterClrMapping/>
  </p:clrMapOvr>
  <p:transition>
    <p:cover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iejski">
  <a:themeElements>
    <a:clrScheme name="Kapitał">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Miejski">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ejski">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327</TotalTime>
  <Words>257</Words>
  <Application>Microsoft Office PowerPoint</Application>
  <PresentationFormat>Pokaz na ekranie (4:3)</PresentationFormat>
  <Paragraphs>47</Paragraphs>
  <Slides>12</Slides>
  <Notes>0</Notes>
  <HiddenSlides>0</HiddenSlides>
  <MMClips>0</MMClips>
  <ScaleCrop>false</ScaleCrop>
  <HeadingPairs>
    <vt:vector size="4" baseType="variant">
      <vt:variant>
        <vt:lpstr>Motyw</vt:lpstr>
      </vt:variant>
      <vt:variant>
        <vt:i4>1</vt:i4>
      </vt:variant>
      <vt:variant>
        <vt:lpstr>Tytuły slajdów</vt:lpstr>
      </vt:variant>
      <vt:variant>
        <vt:i4>12</vt:i4>
      </vt:variant>
    </vt:vector>
  </HeadingPairs>
  <TitlesOfParts>
    <vt:vector size="13" baseType="lpstr">
      <vt:lpstr>Miejski</vt:lpstr>
      <vt:lpstr>Konstytucja 3 maja</vt:lpstr>
      <vt:lpstr>Podstawowe informacje na temat Konstytucji 3 maja</vt:lpstr>
      <vt:lpstr>Po co powstała konstytucja ?</vt:lpstr>
      <vt:lpstr>Trochę o głównych twórcach konstytucji</vt:lpstr>
      <vt:lpstr>Slajd 5</vt:lpstr>
      <vt:lpstr>Postanowienia konstytucji</vt:lpstr>
      <vt:lpstr>Skutki Ustawy Rządowej z dnia 3 maja </vt:lpstr>
      <vt:lpstr>Konfederacja targowicka</vt:lpstr>
      <vt:lpstr>Drugi rozbiór Polski</vt:lpstr>
      <vt:lpstr>Więcej o obaleniu konstytucji </vt:lpstr>
      <vt:lpstr>Dzień Konstytucji 3 maja </vt:lpstr>
      <vt:lpstr>Dziękujemy za uwagę!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Konstytucja 3 Maja</dc:title>
  <dc:creator>Sławomir Kuc</dc:creator>
  <cp:lastModifiedBy>Sławomir Kuc</cp:lastModifiedBy>
  <cp:revision>23</cp:revision>
  <dcterms:created xsi:type="dcterms:W3CDTF">2021-04-29T13:13:14Z</dcterms:created>
  <dcterms:modified xsi:type="dcterms:W3CDTF">2021-04-29T18:40:59Z</dcterms:modified>
</cp:coreProperties>
</file>