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31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Ubezpieczenia i ich rodzaje</a:t>
            </a:r>
            <a:endParaRPr lang="pl-PL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0139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6368" y="5562600"/>
            <a:ext cx="45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Prezentacja wykonana przez</a:t>
            </a:r>
            <a:br>
              <a:rPr lang="pl-PL" dirty="0"/>
            </a:br>
            <a:r>
              <a:rPr lang="pl-PL" dirty="0"/>
              <a:t>Drużynę Ambasadorów Edukacji Ekonomicznej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67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4800600" cy="519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T</a:t>
            </a:r>
            <a:r>
              <a:rPr lang="pl-PL" sz="2000" dirty="0" smtClean="0"/>
              <a:t>o </a:t>
            </a:r>
            <a:r>
              <a:rPr lang="pl-PL" sz="2000" dirty="0"/>
              <a:t>umowny obowiązek dokonania świadczenia przez ubezpieczyciela na rzecz ubezpieczonego na wypadek powstania zdarzeń określonych w umowie. Zdarzenia te mogą dotyczyć życia, zdrowia lub majątku ubezpieczonego. Świadczenie jest realizowane przez wypłatę odszkodowania (</a:t>
            </a:r>
            <a:r>
              <a:rPr lang="pl-PL" sz="2000" dirty="0" smtClean="0"/>
              <a:t>zadośćuczynienia) </a:t>
            </a:r>
            <a:r>
              <a:rPr lang="pl-PL" sz="2000" dirty="0"/>
              <a:t>pieniężnego lub organizację </a:t>
            </a:r>
            <a:r>
              <a:rPr lang="pl-PL" sz="2000" dirty="0" smtClean="0"/>
              <a:t>(realizację usługi). </a:t>
            </a:r>
            <a:r>
              <a:rPr lang="pl-PL" sz="2000" dirty="0"/>
              <a:t>Fundusz na świadczenia tworzą wszystkie składki wnoszone przez ubezpieczonych.</a:t>
            </a:r>
          </a:p>
          <a:p>
            <a:pPr algn="ctr"/>
            <a:r>
              <a:rPr lang="pl-PL" sz="2000" dirty="0"/>
              <a:t>Umowa ubezpieczenia zobowiązuje ubezpieczyciela do spełnienia określonych świadczeń, a ubezpieczającego do zapłaty składki. Umowę potwierdza się dokumentem ubezpieczenia.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Co to jest ubezpieczenie? </a:t>
            </a:r>
            <a:endParaRPr lang="pl-PL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1124"/>
            <a:ext cx="3547351" cy="389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99639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Umowę ubezpieczenia </a:t>
            </a:r>
            <a:r>
              <a:rPr lang="pl-PL" sz="2200" dirty="0" smtClean="0"/>
              <a:t>zawiera: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b="1" dirty="0"/>
              <a:t>u</a:t>
            </a:r>
            <a:r>
              <a:rPr lang="pl-PL" sz="2200" b="1" dirty="0" smtClean="0"/>
              <a:t>bezpieczyciel </a:t>
            </a:r>
            <a:r>
              <a:rPr lang="pl-PL" sz="2200" dirty="0" smtClean="0"/>
              <a:t>(firma ubezpieczeniowa) oraz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b="1" dirty="0"/>
              <a:t>u</a:t>
            </a:r>
            <a:r>
              <a:rPr lang="pl-PL" sz="2200" b="1" dirty="0" smtClean="0"/>
              <a:t>bezpieczający </a:t>
            </a:r>
            <a:r>
              <a:rPr lang="pl-PL" sz="2200" dirty="0" smtClean="0"/>
              <a:t>(osoba</a:t>
            </a:r>
            <a:r>
              <a:rPr lang="pl-PL" sz="2200" dirty="0"/>
              <a:t>, która podpisuje umowę i </a:t>
            </a:r>
            <a:r>
              <a:rPr lang="pl-PL" sz="2200" dirty="0" smtClean="0"/>
              <a:t>opłaca składki</a:t>
            </a:r>
            <a:r>
              <a:rPr lang="pl-PL" sz="2200" dirty="0"/>
              <a:t>)</a:t>
            </a:r>
            <a:r>
              <a:rPr lang="pl-PL" sz="2200" dirty="0" smtClean="0"/>
              <a:t> </a:t>
            </a:r>
          </a:p>
          <a:p>
            <a:r>
              <a:rPr lang="pl-PL" sz="2200" b="1" dirty="0" smtClean="0"/>
              <a:t>Ubezpieczony</a:t>
            </a:r>
            <a:r>
              <a:rPr lang="pl-PL" sz="2200" dirty="0" smtClean="0"/>
              <a:t> to </a:t>
            </a:r>
            <a:r>
              <a:rPr lang="pl-PL" sz="2200" dirty="0"/>
              <a:t>natomiast osoba, której życie, zdrowie lub mienie podlega ochronie. Ubezpieczony oraz ubezpieczający mogą być tą samą osobą, ale nie muszą.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6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Ubezpieczyciel, ubezpieczający, ubezpieczony</a:t>
            </a:r>
            <a:endParaRPr lang="pl-PL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62831"/>
            <a:ext cx="6781800" cy="318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69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464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Składka ubezpieczeniowa </a:t>
            </a:r>
            <a:r>
              <a:rPr lang="pl-PL" sz="2200" dirty="0"/>
              <a:t>to opłata związana z ochroną ubezpieczeniową. </a:t>
            </a:r>
            <a:endParaRPr lang="pl-PL" sz="2200" dirty="0" smtClean="0"/>
          </a:p>
          <a:p>
            <a:r>
              <a:rPr lang="pl-PL" sz="2200" b="1" dirty="0" smtClean="0"/>
              <a:t>Polisa ubezpieczeniowa </a:t>
            </a:r>
            <a:r>
              <a:rPr lang="pl-PL" sz="2200" dirty="0" smtClean="0"/>
              <a:t>to dokument, </a:t>
            </a:r>
            <a:r>
              <a:rPr lang="pl-PL" sz="2200" dirty="0"/>
              <a:t>który potwierdza naszą ochronę </a:t>
            </a:r>
            <a:r>
              <a:rPr lang="pl-PL" sz="2200" dirty="0" smtClean="0"/>
              <a:t>ubezpieczeniową.</a:t>
            </a:r>
          </a:p>
          <a:p>
            <a:r>
              <a:rPr lang="pl-PL" sz="2200" b="1" dirty="0"/>
              <a:t>S</a:t>
            </a:r>
            <a:r>
              <a:rPr lang="pl-PL" sz="2200" b="1" dirty="0" smtClean="0"/>
              <a:t>uma ubezpieczenia </a:t>
            </a:r>
            <a:r>
              <a:rPr lang="pl-PL" sz="2200" dirty="0" smtClean="0"/>
              <a:t>to </a:t>
            </a:r>
            <a:r>
              <a:rPr lang="pl-PL" sz="2200" dirty="0"/>
              <a:t>najwyższa kwota, którą możemy otrzymać z funduszu ubezpieczeniowego – wtedy, gdy następuje szkoda całkowita, czyli sprawdza się najgorszy wariant ryzyka objętego umową. </a:t>
            </a:r>
            <a:endParaRPr lang="pl-PL" sz="2200" dirty="0" smtClean="0"/>
          </a:p>
          <a:p>
            <a:r>
              <a:rPr lang="pl-PL" sz="2200" dirty="0" smtClean="0"/>
              <a:t>Zdarzenie</a:t>
            </a:r>
            <a:r>
              <a:rPr lang="pl-PL" sz="2200" dirty="0"/>
              <a:t>, po którego wystąpieniu </a:t>
            </a:r>
            <a:r>
              <a:rPr lang="pl-PL" sz="2200" dirty="0" smtClean="0"/>
              <a:t>można </a:t>
            </a:r>
            <a:r>
              <a:rPr lang="pl-PL" sz="2200" dirty="0"/>
              <a:t>się ubiegać o wypłatę świadczenia, jest zdarzeniem </a:t>
            </a:r>
            <a:r>
              <a:rPr lang="pl-PL" sz="2200" dirty="0" smtClean="0"/>
              <a:t>ubezpieczeniowym i </a:t>
            </a:r>
            <a:r>
              <a:rPr lang="pl-PL" sz="2200" dirty="0"/>
              <a:t>m</a:t>
            </a:r>
            <a:r>
              <a:rPr lang="pl-PL" sz="2200" dirty="0" smtClean="0"/>
              <a:t>usi </a:t>
            </a:r>
            <a:r>
              <a:rPr lang="pl-PL" sz="2200" dirty="0"/>
              <a:t>to być zdarzenie losowe.</a:t>
            </a:r>
            <a:r>
              <a:rPr lang="pl-PL" sz="2200" dirty="0" smtClean="0"/>
              <a:t> </a:t>
            </a:r>
            <a:endParaRPr lang="pl-PL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Składka, polisa, suma ubezpieczenia</a:t>
            </a:r>
            <a:endParaRPr lang="pl-PL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24803" cy="56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Rodzaje ubezpieczeń</a:t>
            </a:r>
            <a:endParaRPr lang="pl-PL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134678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ubezpieczenia</a:t>
            </a:r>
          </a:p>
          <a:p>
            <a:pPr algn="ctr"/>
            <a:endParaRPr lang="pl-PL" sz="3200" b="1" dirty="0" smtClean="0"/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społeczne</a:t>
            </a:r>
            <a:r>
              <a:rPr lang="pl-PL" sz="3200" b="1" dirty="0" smtClean="0"/>
              <a:t>                                          </a:t>
            </a:r>
            <a:r>
              <a:rPr lang="pl-PL" sz="3200" b="1" dirty="0" smtClean="0">
                <a:solidFill>
                  <a:srgbClr val="00B050"/>
                </a:solidFill>
              </a:rPr>
              <a:t>gospodarcze</a:t>
            </a:r>
          </a:p>
          <a:p>
            <a:endParaRPr lang="pl-PL" sz="3200" b="1" dirty="0"/>
          </a:p>
          <a:p>
            <a:r>
              <a:rPr lang="pl-PL" sz="2400" b="1" dirty="0" smtClean="0">
                <a:solidFill>
                  <a:srgbClr val="FF0000"/>
                </a:solidFill>
              </a:rPr>
              <a:t>emerytalne</a:t>
            </a:r>
            <a:r>
              <a:rPr lang="pl-PL" sz="2400" b="1" dirty="0" smtClean="0"/>
              <a:t>    </a:t>
            </a:r>
            <a:r>
              <a:rPr lang="pl-PL" sz="2400" b="1" dirty="0" smtClean="0">
                <a:solidFill>
                  <a:srgbClr val="FF0000"/>
                </a:solidFill>
              </a:rPr>
              <a:t>chorobowe    rentowe                 </a:t>
            </a:r>
            <a:r>
              <a:rPr lang="pl-PL" sz="2400" b="1" dirty="0" smtClean="0">
                <a:solidFill>
                  <a:srgbClr val="00B050"/>
                </a:solidFill>
              </a:rPr>
              <a:t>osobowe</a:t>
            </a:r>
            <a:r>
              <a:rPr lang="pl-PL" sz="2400" b="1" dirty="0" smtClean="0"/>
              <a:t>        </a:t>
            </a:r>
            <a:r>
              <a:rPr lang="pl-PL" sz="2400" b="1" dirty="0" smtClean="0">
                <a:solidFill>
                  <a:srgbClr val="00B050"/>
                </a:solidFill>
              </a:rPr>
              <a:t>majątkowe</a:t>
            </a:r>
          </a:p>
          <a:p>
            <a:r>
              <a:rPr lang="pl-PL" sz="2400" b="1" dirty="0" smtClean="0"/>
              <a:t>                    </a:t>
            </a:r>
            <a:r>
              <a:rPr lang="pl-PL" sz="2400" b="1" dirty="0" smtClean="0">
                <a:solidFill>
                  <a:srgbClr val="FF0000"/>
                </a:solidFill>
              </a:rPr>
              <a:t>wypadkowe</a:t>
            </a:r>
            <a:r>
              <a:rPr lang="pl-PL" sz="2400" b="1" dirty="0" smtClean="0"/>
              <a:t> </a:t>
            </a:r>
          </a:p>
          <a:p>
            <a:r>
              <a:rPr lang="pl-PL" sz="2400" b="1" dirty="0" smtClean="0"/>
              <a:t>                                                                   </a:t>
            </a:r>
            <a:r>
              <a:rPr lang="pl-PL" sz="2400" b="1" dirty="0" smtClean="0">
                <a:solidFill>
                  <a:srgbClr val="00B050"/>
                </a:solidFill>
              </a:rPr>
              <a:t>na życie     rzeczowe</a:t>
            </a:r>
            <a:r>
              <a:rPr lang="pl-PL" sz="2400" b="1" dirty="0" smtClean="0"/>
              <a:t>      </a:t>
            </a:r>
            <a:r>
              <a:rPr lang="pl-PL" sz="2400" b="1" dirty="0" smtClean="0">
                <a:solidFill>
                  <a:srgbClr val="00B050"/>
                </a:solidFill>
              </a:rPr>
              <a:t>ubezp. OC</a:t>
            </a:r>
            <a:endParaRPr lang="pl-PL" sz="2400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3657600"/>
            <a:ext cx="1704436" cy="579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52600" y="3695953"/>
            <a:ext cx="2133600" cy="502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3143" y="4641731"/>
            <a:ext cx="62397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00996" y="4648200"/>
            <a:ext cx="304800" cy="1005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5397" y="4619087"/>
            <a:ext cx="1524000" cy="61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6924" y="4648200"/>
            <a:ext cx="299049" cy="66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343291" y="4719728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20000" y="4664375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79433" y="5580930"/>
            <a:ext cx="0" cy="384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257800" y="5503293"/>
            <a:ext cx="931653" cy="515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51762" y="5513357"/>
            <a:ext cx="199845" cy="515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48000" y="5461958"/>
            <a:ext cx="2819400" cy="19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219200" y="1295400"/>
            <a:ext cx="3115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600" b="1" dirty="0">
                <a:solidFill>
                  <a:srgbClr val="FF0000"/>
                </a:solidFill>
              </a:rPr>
              <a:t>o</a:t>
            </a:r>
            <a:r>
              <a:rPr lang="pl-PL" sz="3600" b="1" dirty="0" smtClean="0">
                <a:solidFill>
                  <a:srgbClr val="FF0000"/>
                </a:solidFill>
              </a:rPr>
              <a:t>bowiązkowe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rgbClr val="00B050"/>
                </a:solidFill>
              </a:rPr>
              <a:t>dobrowolne</a:t>
            </a:r>
            <a:endParaRPr lang="pl-PL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3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U</a:t>
            </a:r>
            <a:r>
              <a:rPr lang="pl-PL" sz="2400" dirty="0" smtClean="0"/>
              <a:t>bezpieczenie OC należy do grupy ubezpieczeń  gospodarczych, które są dobrowolne. Jednak są tu wyjątki, np: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/>
              <a:t>obowiązkowe ubezpieczenie </a:t>
            </a:r>
            <a:br>
              <a:rPr lang="pl-PL" sz="2400" b="1" dirty="0" smtClean="0"/>
            </a:br>
            <a:r>
              <a:rPr lang="pl-PL" sz="2400" b="1" dirty="0" smtClean="0"/>
              <a:t>(</a:t>
            </a:r>
            <a:r>
              <a:rPr lang="pl-PL" sz="2400" b="1" dirty="0"/>
              <a:t>OC) </a:t>
            </a:r>
            <a:r>
              <a:rPr lang="pl-PL" sz="2400" b="1" dirty="0" smtClean="0"/>
              <a:t>samochodu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b="1" dirty="0" smtClean="0"/>
              <a:t>ubezpieczenie rolników z tytułu </a:t>
            </a:r>
            <a:br>
              <a:rPr lang="pl-PL" sz="2400" b="1" dirty="0" smtClean="0"/>
            </a:br>
            <a:r>
              <a:rPr lang="pl-PL" sz="2400" b="1" dirty="0" smtClean="0"/>
              <a:t>posiadania gospodarstwa rolnego</a:t>
            </a:r>
            <a:endParaRPr lang="pl-PL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b="1" dirty="0" smtClean="0"/>
              <a:t>Ubezpieczenie odpowiedzialności cywilnej (OC)</a:t>
            </a:r>
            <a:endParaRPr lang="pl-PL" sz="35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8211" b="23352"/>
          <a:stretch/>
        </p:blipFill>
        <p:spPr bwMode="auto">
          <a:xfrm>
            <a:off x="4267200" y="2359340"/>
            <a:ext cx="3657600" cy="15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b="14492"/>
          <a:stretch/>
        </p:blipFill>
        <p:spPr bwMode="auto">
          <a:xfrm>
            <a:off x="4953000" y="4267200"/>
            <a:ext cx="3466575" cy="20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2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266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BUBEN</dc:creator>
  <cp:lastModifiedBy>BUBEN</cp:lastModifiedBy>
  <cp:revision>18</cp:revision>
  <dcterms:created xsi:type="dcterms:W3CDTF">2006-08-16T00:00:00Z</dcterms:created>
  <dcterms:modified xsi:type="dcterms:W3CDTF">2021-05-02T15:45:12Z</dcterms:modified>
</cp:coreProperties>
</file>