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6" r:id="rId4"/>
    <p:sldId id="257" r:id="rId5"/>
    <p:sldId id="258" r:id="rId6"/>
    <p:sldId id="259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050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atin typeface="Bookman Old Style" pitchFamily="18" charset="0"/>
              </a:rPr>
              <a:t>UBEZPIECZENIA SPOŁECZNE</a:t>
            </a:r>
            <a:endParaRPr lang="pl-PL" sz="4400" b="1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638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man Old Style" pitchFamily="18" charset="0"/>
              </a:rPr>
              <a:t>Prezentacja wykonana przez</a:t>
            </a:r>
          </a:p>
          <a:p>
            <a:r>
              <a:rPr lang="pl-PL" b="1" dirty="0" smtClean="0">
                <a:latin typeface="Bookman Old Style" pitchFamily="18" charset="0"/>
              </a:rPr>
              <a:t>Drużynę Ambasadorów Edukacji Ekonomicznej</a:t>
            </a:r>
            <a:endParaRPr lang="pl-PL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8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81199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Fundusz </a:t>
            </a:r>
            <a:r>
              <a:rPr lang="pl-PL" sz="2400" dirty="0"/>
              <a:t>Ubezpieczeń Społecznych to skarbonka, do której wpływają co miesiąc składki od przychodów i z której wypłacane są świadczenia. FUS obsługuje Zakład Ubezpieczeń Społecznych. Oznacza to, że ZUS pobiera składki, które trafiają do FUS, i wypłaca świadczenia z FUS. Można więc powiedzieć, że ZUS jest pośrednikiem pomiędzy płatnikami składek, FUS i świadczeniobiorcami. ZUS dysponuje środkami Funduszu Ubezpieczeń Społecznych, m.in. wypłaca świadczenia – emerytury, renty, zasiłki.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5638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ZUS czy FUS?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33" y="142063"/>
            <a:ext cx="3209925" cy="16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06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736121"/>
            <a:ext cx="8839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C00000"/>
                </a:solidFill>
              </a:rPr>
              <a:t>Ubezpieczenia społeczne są obowiązkowe!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4000" dirty="0" smtClean="0"/>
              <a:t>Ich </a:t>
            </a:r>
            <a:r>
              <a:rPr lang="pl-PL" sz="4000" dirty="0"/>
              <a:t>celem jest zabezpieczenie przed niedostatkiem. Ubezpieczeniom </a:t>
            </a:r>
            <a:r>
              <a:rPr lang="pl-PL" sz="4000" dirty="0" smtClean="0"/>
              <a:t>tym  </a:t>
            </a:r>
            <a:r>
              <a:rPr lang="pl-PL" sz="4000" dirty="0"/>
              <a:t>podlegają </a:t>
            </a:r>
            <a:r>
              <a:rPr lang="pl-PL" sz="4000" dirty="0" smtClean="0"/>
              <a:t>osoby.</a:t>
            </a:r>
            <a:endParaRPr lang="pl-PL" sz="40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b="12952"/>
          <a:stretch/>
        </p:blipFill>
        <p:spPr bwMode="auto">
          <a:xfrm>
            <a:off x="2286000" y="4364425"/>
            <a:ext cx="4527644" cy="232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24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85800"/>
            <a:ext cx="906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System ubezpieczeń społecznych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b="41846"/>
          <a:stretch/>
        </p:blipFill>
        <p:spPr bwMode="auto">
          <a:xfrm>
            <a:off x="381000" y="2054931"/>
            <a:ext cx="8382000" cy="3053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8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Uczestnicy powszechnego systemu ubezpieczeń </a:t>
            </a:r>
            <a:r>
              <a:rPr lang="pl-PL" sz="3600" b="1" dirty="0" smtClean="0"/>
              <a:t>społecznych</a:t>
            </a:r>
            <a:endParaRPr lang="pl-PL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905001"/>
            <a:ext cx="632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800" b="1" dirty="0">
                <a:solidFill>
                  <a:srgbClr val="00B050"/>
                </a:solidFill>
              </a:rPr>
              <a:t>ubezpieczeni</a:t>
            </a:r>
            <a:r>
              <a:rPr lang="pl-PL" sz="2800" b="1" dirty="0"/>
              <a:t> m.in. pracownicy, zleceniobiorcy </a:t>
            </a:r>
            <a:r>
              <a:rPr lang="pl-PL" sz="2800" b="1" dirty="0" smtClean="0"/>
              <a:t>(około 16 </a:t>
            </a:r>
            <a:r>
              <a:rPr lang="pl-PL" sz="2800" b="1" dirty="0"/>
              <a:t>mln osób</a:t>
            </a:r>
            <a:r>
              <a:rPr lang="pl-PL" sz="2800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b="1" dirty="0">
                <a:solidFill>
                  <a:srgbClr val="00B050"/>
                </a:solidFill>
              </a:rPr>
              <a:t>świadczeniobiorcy</a:t>
            </a:r>
            <a:r>
              <a:rPr lang="pl-PL" sz="2800" b="1" dirty="0"/>
              <a:t> m.in. emeryci, renciści, osoby, które pobierają zasiłki </a:t>
            </a:r>
            <a:r>
              <a:rPr lang="pl-PL" sz="2800" b="1" dirty="0" smtClean="0"/>
              <a:t>(około </a:t>
            </a:r>
            <a:r>
              <a:rPr lang="pl-PL" sz="2800" b="1" dirty="0"/>
              <a:t>7,8 mln emerytów i </a:t>
            </a:r>
            <a:r>
              <a:rPr lang="pl-PL" sz="2800" b="1" dirty="0" smtClean="0"/>
              <a:t>rencistów)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b="1" dirty="0">
                <a:solidFill>
                  <a:srgbClr val="00B050"/>
                </a:solidFill>
              </a:rPr>
              <a:t>płatnicy składek </a:t>
            </a:r>
            <a:r>
              <a:rPr lang="pl-PL" sz="2800" b="1" dirty="0"/>
              <a:t>m.in. pracodawcy, zleceniodawcy, osoby, które prowadzą działalność gospodarczą (ponad 2,5 mln osób)</a:t>
            </a:r>
          </a:p>
        </p:txBody>
      </p:sp>
    </p:spTree>
    <p:extLst>
      <p:ext uri="{BB962C8B-B14F-4D97-AF65-F5344CB8AC3E}">
        <p14:creationId xmlns:p14="http://schemas.microsoft.com/office/powerpoint/2010/main" val="75053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381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Świadczenia z ubezpieczenia chorobowego</a:t>
            </a:r>
            <a:endParaRPr lang="pl-PL" sz="3600" b="1" dirty="0"/>
          </a:p>
        </p:txBody>
      </p:sp>
      <p:pic>
        <p:nvPicPr>
          <p:cNvPr id="2050" name="Picture 2" descr="Premium Vector | Patient lying in hospital bed with oxygen mask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11338" r="17850" b="14733"/>
          <a:stretch/>
        </p:blipFill>
        <p:spPr bwMode="auto">
          <a:xfrm>
            <a:off x="76200" y="1629502"/>
            <a:ext cx="2104182" cy="19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463" r="3449" b="6887"/>
          <a:stretch/>
        </p:blipFill>
        <p:spPr bwMode="auto">
          <a:xfrm>
            <a:off x="2226593" y="2531511"/>
            <a:ext cx="239932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3660" r="7737" b="4565"/>
          <a:stretch/>
        </p:blipFill>
        <p:spPr bwMode="auto">
          <a:xfrm>
            <a:off x="4724400" y="1538378"/>
            <a:ext cx="2077817" cy="21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8870" r="17579" b="10478"/>
          <a:stretch/>
        </p:blipFill>
        <p:spPr bwMode="auto">
          <a:xfrm>
            <a:off x="6863752" y="2531511"/>
            <a:ext cx="2165230" cy="259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709017"/>
            <a:ext cx="213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z</a:t>
            </a:r>
            <a:r>
              <a:rPr lang="pl-PL" sz="2000" b="1" dirty="0" smtClean="0"/>
              <a:t>asiłek chorobowy</a:t>
            </a:r>
            <a:endParaRPr lang="pl-PL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800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ś</a:t>
            </a:r>
            <a:r>
              <a:rPr lang="pl-PL" sz="2000" b="1" dirty="0" smtClean="0"/>
              <a:t>wiadczenie rehabilitacyjne</a:t>
            </a:r>
            <a:endParaRPr lang="pl-PL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90907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z</a:t>
            </a:r>
            <a:r>
              <a:rPr lang="pl-PL" sz="2000" b="1" dirty="0" smtClean="0"/>
              <a:t>asiłek macierzyński</a:t>
            </a:r>
            <a:endParaRPr lang="pl-PL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63752" y="5334000"/>
            <a:ext cx="2148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z</a:t>
            </a:r>
            <a:r>
              <a:rPr lang="pl-PL" sz="2000" b="1" dirty="0" smtClean="0"/>
              <a:t>asiłek opiekuńczy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06314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Świadczenia z ubezpieczenia wypadkowego</a:t>
            </a:r>
            <a:endParaRPr lang="pl-PL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4038" r="2754" b="3887"/>
          <a:stretch/>
        </p:blipFill>
        <p:spPr bwMode="auto">
          <a:xfrm>
            <a:off x="6248400" y="1655672"/>
            <a:ext cx="2362201" cy="23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8740"/>
            <a:ext cx="2325331" cy="219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39535"/>
            <a:ext cx="2590800" cy="2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191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z</a:t>
            </a:r>
            <a:r>
              <a:rPr lang="pl-PL" sz="2000" b="1" dirty="0" smtClean="0"/>
              <a:t>asiłek chorobowy</a:t>
            </a:r>
            <a:endParaRPr lang="pl-PL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181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ś</a:t>
            </a:r>
            <a:r>
              <a:rPr lang="pl-PL" sz="2000" b="1" dirty="0" smtClean="0"/>
              <a:t>wiadczenie rehabilitacyjne</a:t>
            </a:r>
            <a:endParaRPr lang="pl-PL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599" y="4191000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r</a:t>
            </a:r>
            <a:r>
              <a:rPr lang="pl-PL" sz="2000" b="1" dirty="0" smtClean="0"/>
              <a:t>enta wypadkowa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93553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Świadczenia z ubezpieczeń rentowych</a:t>
            </a:r>
            <a:endParaRPr lang="pl-PL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6574" r="6151" b="4982"/>
          <a:stretch/>
        </p:blipFill>
        <p:spPr bwMode="auto">
          <a:xfrm>
            <a:off x="6705600" y="2926153"/>
            <a:ext cx="236829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08503"/>
            <a:ext cx="22098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7289" r="15990" b="8662"/>
          <a:stretch/>
        </p:blipFill>
        <p:spPr bwMode="auto">
          <a:xfrm>
            <a:off x="1981200" y="3581400"/>
            <a:ext cx="2165230" cy="271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276600" cy="195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02365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</a:t>
            </a:r>
            <a:r>
              <a:rPr lang="pl-PL" b="1" dirty="0" smtClean="0"/>
              <a:t>enta z tytułu niezdolności do pracy</a:t>
            </a:r>
            <a:endParaRPr lang="pl-P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6300983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</a:t>
            </a:r>
            <a:r>
              <a:rPr lang="pl-PL" b="1" dirty="0" smtClean="0"/>
              <a:t>ehabilitacja lecznicza</a:t>
            </a:r>
            <a:endParaRPr lang="pl-P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33585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</a:t>
            </a:r>
            <a:r>
              <a:rPr lang="pl-PL" b="1" dirty="0" smtClean="0"/>
              <a:t>enta rodzinna</a:t>
            </a:r>
            <a:endParaRPr lang="pl-P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5745553"/>
            <a:ext cx="204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z</a:t>
            </a:r>
            <a:r>
              <a:rPr lang="pl-PL" b="1" dirty="0" smtClean="0"/>
              <a:t>asiłek pogrzebowy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6447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Świadczenia z ubezpieczenia emerytalnego</a:t>
            </a:r>
            <a:endParaRPr lang="pl-PL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7" y="1478406"/>
            <a:ext cx="2725947" cy="400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4864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emerytura</a:t>
            </a:r>
            <a:endParaRPr lang="pl-PL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048000" y="2057400"/>
            <a:ext cx="571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Kobiety mogą przejść na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emeryturę</a:t>
            </a:r>
            <a:r>
              <a:rPr lang="pl-PL" sz="2800" dirty="0"/>
              <a:t>, gdy ukończą </a:t>
            </a:r>
            <a:r>
              <a:rPr lang="pl-PL" sz="2800" dirty="0">
                <a:solidFill>
                  <a:srgbClr val="C00000"/>
                </a:solidFill>
              </a:rPr>
              <a:t>60 </a:t>
            </a:r>
            <a:r>
              <a:rPr lang="pl-PL" sz="2800" dirty="0" smtClean="0">
                <a:solidFill>
                  <a:srgbClr val="C00000"/>
                </a:solidFill>
              </a:rPr>
              <a:t>lat</a:t>
            </a:r>
            <a:r>
              <a:rPr lang="pl-PL" sz="2800" dirty="0"/>
              <a:t>,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mężczyźni gdy okończą </a:t>
            </a:r>
            <a:r>
              <a:rPr lang="pl-PL" sz="2800" dirty="0" smtClean="0">
                <a:solidFill>
                  <a:srgbClr val="C00000"/>
                </a:solidFill>
              </a:rPr>
              <a:t>65</a:t>
            </a:r>
            <a:r>
              <a:rPr lang="pl-PL" sz="2800" dirty="0" smtClean="0"/>
              <a:t> </a:t>
            </a:r>
            <a:r>
              <a:rPr lang="pl-PL" sz="2800" dirty="0">
                <a:solidFill>
                  <a:srgbClr val="C00000"/>
                </a:solidFill>
              </a:rPr>
              <a:t>lat</a:t>
            </a:r>
            <a:r>
              <a:rPr lang="pl-PL" sz="2800" dirty="0"/>
              <a:t>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O </a:t>
            </a:r>
            <a:r>
              <a:rPr lang="pl-PL" sz="2800" dirty="0"/>
              <a:t>emeryturę </a:t>
            </a:r>
            <a:r>
              <a:rPr lang="pl-PL" sz="2800" dirty="0" smtClean="0"/>
              <a:t>można wystąpić zaraz </a:t>
            </a:r>
            <a:r>
              <a:rPr lang="pl-PL" sz="2800" dirty="0"/>
              <a:t>po ukończeniu tego </a:t>
            </a:r>
            <a:r>
              <a:rPr lang="pl-PL" sz="2800" dirty="0" smtClean="0"/>
              <a:t>wieku albo można pracować dalej, to </a:t>
            </a:r>
            <a:r>
              <a:rPr lang="pl-PL" sz="2800" dirty="0"/>
              <a:t>prawo, a nie </a:t>
            </a:r>
            <a:r>
              <a:rPr lang="pl-PL" sz="2800" dirty="0" smtClean="0"/>
              <a:t>obowiązek.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4581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22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Dłuższa praca = wyższa emerytura </a:t>
            </a:r>
            <a:endParaRPr lang="pl-PL" sz="3600" b="1" dirty="0" smtClean="0"/>
          </a:p>
          <a:p>
            <a:endParaRPr lang="pl-PL" sz="3600" b="1" dirty="0" smtClean="0"/>
          </a:p>
          <a:p>
            <a:pPr algn="ctr"/>
            <a:r>
              <a:rPr lang="pl-PL" sz="2000" b="1" dirty="0" smtClean="0"/>
              <a:t>Im </a:t>
            </a:r>
            <a:r>
              <a:rPr lang="pl-PL" sz="2000" b="1" dirty="0"/>
              <a:t>dłużej </a:t>
            </a:r>
            <a:r>
              <a:rPr lang="pl-PL" sz="2000" b="1" dirty="0" smtClean="0"/>
              <a:t>będziemy </a:t>
            </a:r>
            <a:r>
              <a:rPr lang="pl-PL" sz="2000" b="1" dirty="0"/>
              <a:t>pracować, tym wyższą </a:t>
            </a:r>
            <a:r>
              <a:rPr lang="pl-PL" sz="2000" b="1" dirty="0" smtClean="0"/>
              <a:t>dostaniemy emeryturę.</a:t>
            </a:r>
            <a:endParaRPr lang="pl-PL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48365" r="5488" b="5262"/>
          <a:stretch/>
        </p:blipFill>
        <p:spPr bwMode="auto">
          <a:xfrm>
            <a:off x="779608" y="2971800"/>
            <a:ext cx="7584783" cy="286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3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BUBEN</dc:creator>
  <cp:lastModifiedBy>BUBEN</cp:lastModifiedBy>
  <cp:revision>16</cp:revision>
  <dcterms:created xsi:type="dcterms:W3CDTF">2006-08-16T00:00:00Z</dcterms:created>
  <dcterms:modified xsi:type="dcterms:W3CDTF">2021-05-02T17:07:36Z</dcterms:modified>
</cp:coreProperties>
</file>